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305" r:id="rId19"/>
    <p:sldId id="293" r:id="rId20"/>
    <p:sldId id="294" r:id="rId21"/>
    <p:sldId id="295" r:id="rId22"/>
    <p:sldId id="297" r:id="rId23"/>
    <p:sldId id="296" r:id="rId24"/>
    <p:sldId id="298" r:id="rId25"/>
    <p:sldId id="299" r:id="rId26"/>
    <p:sldId id="302" r:id="rId27"/>
    <p:sldId id="300" r:id="rId28"/>
    <p:sldId id="303" r:id="rId29"/>
    <p:sldId id="304" r:id="rId30"/>
    <p:sldId id="557" r:id="rId31"/>
    <p:sldId id="324" r:id="rId32"/>
    <p:sldId id="555" r:id="rId33"/>
    <p:sldId id="558" r:id="rId34"/>
    <p:sldId id="559" r:id="rId35"/>
    <p:sldId id="560" r:id="rId36"/>
    <p:sldId id="561" r:id="rId37"/>
    <p:sldId id="315" r:id="rId38"/>
    <p:sldId id="316" r:id="rId39"/>
    <p:sldId id="318" r:id="rId40"/>
    <p:sldId id="319" r:id="rId41"/>
    <p:sldId id="320" r:id="rId42"/>
    <p:sldId id="321" r:id="rId43"/>
    <p:sldId id="322" r:id="rId44"/>
    <p:sldId id="323" r:id="rId45"/>
    <p:sldId id="311" r:id="rId46"/>
    <p:sldId id="312" r:id="rId47"/>
    <p:sldId id="313" r:id="rId48"/>
    <p:sldId id="314" r:id="rId4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CC"/>
    <a:srgbClr val="2A14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CFB54-6522-4CA5-8405-E279E6E83DD6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BB438-F0D2-4221-BCFE-A81133F1E0A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4206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7388"/>
            <a:ext cx="4570412" cy="3427412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82" y="4344607"/>
            <a:ext cx="5483837" cy="41120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3" tIns="46576" rIns="93153" bIns="46576"/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en-US" dirty="0"/>
              <a:t>The Cepheid </a:t>
            </a:r>
            <a:r>
              <a:rPr lang="en-US" altLang="en-US" dirty="0" err="1"/>
              <a:t>GeneXpert</a:t>
            </a:r>
            <a:r>
              <a:rPr lang="en-US" altLang="en-US" dirty="0"/>
              <a:t> Diagnostic System automates and integrates sample purification, nucleic acid amplification, and detection of the target sequence in simple or complex samples using real-time PCR and RT-PCR methodologies.  The system requires the use of single-use disposable </a:t>
            </a:r>
            <a:r>
              <a:rPr lang="en-US" altLang="en-US" dirty="0" err="1"/>
              <a:t>GeneXpert</a:t>
            </a:r>
            <a:r>
              <a:rPr lang="en-US" altLang="en-US" dirty="0"/>
              <a:t> cartridges that hold the </a:t>
            </a:r>
            <a:br>
              <a:rPr lang="en-US" altLang="en-US" dirty="0"/>
            </a:br>
            <a:r>
              <a:rPr lang="en-US" altLang="en-US" dirty="0"/>
              <a:t>PCR reagents and host the PCR process.</a:t>
            </a:r>
          </a:p>
        </p:txBody>
      </p:sp>
    </p:spTree>
    <p:extLst>
      <p:ext uri="{BB962C8B-B14F-4D97-AF65-F5344CB8AC3E}">
        <p14:creationId xmlns:p14="http://schemas.microsoft.com/office/powerpoint/2010/main" val="1178576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3219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429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77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2062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91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1078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3856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0623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99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167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FFCFD5-1367-4FF2-ADA3-B06CFBB7DCAD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48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FCFD5-1367-4FF2-ADA3-B06CFBB7DCAD}" type="datetimeFigureOut">
              <a:rPr lang="pt-BR" smtClean="0"/>
              <a:t>26/11/2019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667D-32E3-4D93-9254-46AA4670FB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964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mailto:elida.leal@funed.mg.gov.br" TargetMode="External"/><Relationship Id="rId2" Type="http://schemas.openxmlformats.org/officeDocument/2006/relationships/hyperlink" Target="mailto:claudio.augusto@funed.mg.gov.br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Carmem.faria@funed.mg.gov.br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133092"/>
            <a:ext cx="6892119" cy="3064747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pt-BR" sz="3600" b="1" dirty="0">
                <a:solidFill>
                  <a:srgbClr val="2A14AC"/>
                </a:solidFill>
                <a:latin typeface="Times New Roman" pitchFamily="18" charset="0"/>
              </a:rPr>
              <a:t>DIAGNOSTICO LABOARATORIAL E FLUXO DE EXAMES  </a:t>
            </a:r>
          </a:p>
          <a:p>
            <a:pPr eaLnBrk="1" hangingPunct="1"/>
            <a:r>
              <a:rPr lang="pt-BR" sz="3600" b="1" dirty="0">
                <a:solidFill>
                  <a:srgbClr val="2A14AC"/>
                </a:solidFill>
                <a:latin typeface="Times New Roman" pitchFamily="18" charset="0"/>
              </a:rPr>
              <a:t>Sistema Prisional 2019</a:t>
            </a:r>
          </a:p>
        </p:txBody>
      </p:sp>
      <p:sp>
        <p:nvSpPr>
          <p:cNvPr id="5" name="Rectangle 2061"/>
          <p:cNvSpPr>
            <a:spLocks noChangeArrowheads="1"/>
          </p:cNvSpPr>
          <p:nvPr/>
        </p:nvSpPr>
        <p:spPr bwMode="auto">
          <a:xfrm>
            <a:off x="0" y="4350936"/>
            <a:ext cx="6611815" cy="137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pt-BR" b="1" dirty="0">
                <a:solidFill>
                  <a:srgbClr val="19194D"/>
                </a:solidFill>
                <a:latin typeface="Times New Roman" pitchFamily="18" charset="0"/>
              </a:rPr>
              <a:t>Cláudio José Augusto</a:t>
            </a:r>
          </a:p>
          <a:p>
            <a:pPr algn="ctr">
              <a:spcBef>
                <a:spcPct val="20000"/>
              </a:spcBef>
            </a:pPr>
            <a:r>
              <a:rPr lang="pt-BR" b="1" i="1" dirty="0">
                <a:solidFill>
                  <a:srgbClr val="19194D"/>
                </a:solidFill>
                <a:latin typeface="Times New Roman" pitchFamily="18" charset="0"/>
              </a:rPr>
              <a:t>Farmacêutico - Bioquímico</a:t>
            </a:r>
          </a:p>
          <a:p>
            <a:pPr algn="ctr">
              <a:spcBef>
                <a:spcPct val="20000"/>
              </a:spcBef>
            </a:pPr>
            <a:r>
              <a:rPr lang="pt-BR" b="1" i="1" dirty="0">
                <a:solidFill>
                  <a:srgbClr val="19194D"/>
                </a:solidFill>
                <a:latin typeface="Times New Roman" pitchFamily="18" charset="0"/>
              </a:rPr>
              <a:t>Serviço de Doenças Bacterianas e Fúngicas/FUNED</a:t>
            </a:r>
          </a:p>
          <a:p>
            <a:pPr algn="ctr">
              <a:spcBef>
                <a:spcPct val="20000"/>
              </a:spcBef>
            </a:pPr>
            <a:r>
              <a:rPr lang="pt-BR" b="1" i="1" dirty="0">
                <a:solidFill>
                  <a:srgbClr val="19194D"/>
                </a:solidFill>
                <a:latin typeface="Times New Roman" pitchFamily="18" charset="0"/>
              </a:rPr>
              <a:t>Diagnostico de Micobactérias</a:t>
            </a:r>
          </a:p>
        </p:txBody>
      </p:sp>
    </p:spTree>
    <p:extLst>
      <p:ext uri="{BB962C8B-B14F-4D97-AF65-F5344CB8AC3E}">
        <p14:creationId xmlns:p14="http://schemas.microsoft.com/office/powerpoint/2010/main" val="3421107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1324" y="1551176"/>
            <a:ext cx="7901354" cy="2782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1350"/>
              </a:spcAft>
              <a:defRPr/>
            </a:pPr>
            <a:r>
              <a:rPr lang="pt-BR" sz="2400" b="1" dirty="0">
                <a:solidFill>
                  <a:srgbClr val="C5075D"/>
                </a:solidFill>
                <a:latin typeface="Calibri" pitchFamily="34" charset="0"/>
                <a:cs typeface="Times New Roman" pitchFamily="18" charset="0"/>
              </a:rPr>
              <a:t>DADOS IMPRESCINDÍVEIS QUE DEVEM CONSTAR NA FICHA</a:t>
            </a:r>
          </a:p>
          <a:p>
            <a:pPr marL="270000" indent="-270000" algn="ctr">
              <a:lnSpc>
                <a:spcPct val="90000"/>
              </a:lnSpc>
              <a:spcBef>
                <a:spcPct val="0"/>
              </a:spcBef>
              <a:defRPr/>
            </a:pPr>
            <a:endParaRPr lang="pt-BR" sz="1950" b="1" dirty="0">
              <a:solidFill>
                <a:schemeClr val="accent2"/>
              </a:solidFill>
              <a:latin typeface="Calibri" pitchFamily="34" charset="0"/>
              <a:cs typeface="Times New Roman" pitchFamily="18" charset="0"/>
            </a:endParaRPr>
          </a:p>
          <a:p>
            <a:pPr marL="342900" lvl="1" indent="-342900" algn="just">
              <a:buSzPct val="65000"/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latin typeface="Calibri" pitchFamily="34" charset="0"/>
                <a:cs typeface="Times New Roman" pitchFamily="18" charset="0"/>
              </a:rPr>
              <a:t>Os fármacos utilizados no tratamento atual e anterior (se for o caso);</a:t>
            </a:r>
          </a:p>
          <a:p>
            <a:pPr marL="342900" lvl="1" indent="-342900" algn="just">
              <a:buSzPct val="65000"/>
              <a:buFont typeface="Wingdings" panose="05000000000000000000" pitchFamily="2" charset="2"/>
              <a:buChar char="Ø"/>
              <a:defRPr/>
            </a:pPr>
            <a:endParaRPr lang="pt-BR" sz="2000" b="1" dirty="0">
              <a:latin typeface="Calibri" pitchFamily="34" charset="0"/>
              <a:cs typeface="Times New Roman" pitchFamily="18" charset="0"/>
            </a:endParaRPr>
          </a:p>
          <a:p>
            <a:pPr marL="342900" lvl="1" indent="-342900" algn="just">
              <a:buSzPct val="65000"/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latin typeface="Calibri" pitchFamily="34" charset="0"/>
                <a:cs typeface="Times New Roman" pitchFamily="18" charset="0"/>
              </a:rPr>
              <a:t>História clínica prévia do paciente;</a:t>
            </a:r>
          </a:p>
          <a:p>
            <a:pPr marL="342900" lvl="1" indent="-342900" algn="just">
              <a:buSzPct val="65000"/>
              <a:buFont typeface="Wingdings" panose="05000000000000000000" pitchFamily="2" charset="2"/>
              <a:buChar char="Ø"/>
              <a:defRPr/>
            </a:pPr>
            <a:endParaRPr lang="pt-BR" sz="2000" b="1" dirty="0">
              <a:latin typeface="Calibri" pitchFamily="34" charset="0"/>
              <a:cs typeface="Times New Roman" pitchFamily="18" charset="0"/>
            </a:endParaRPr>
          </a:p>
          <a:p>
            <a:pPr marL="342900" lvl="1" indent="-342900" algn="just">
              <a:buSzPct val="65000"/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latin typeface="Calibri" pitchFamily="34" charset="0"/>
                <a:cs typeface="Times New Roman" pitchFamily="18" charset="0"/>
              </a:rPr>
              <a:t>Data do início do tratamento.</a:t>
            </a:r>
            <a:endParaRPr lang="pt-BR" sz="2000" b="1" dirty="0">
              <a:solidFill>
                <a:schemeClr val="accent2"/>
              </a:solidFill>
              <a:latin typeface="Calibri" pitchFamily="34" charset="0"/>
            </a:endParaRP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pt-BR" sz="24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21324" y="654023"/>
            <a:ext cx="790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i="1" dirty="0"/>
              <a:t>MICOBACTÉRIAS</a:t>
            </a:r>
          </a:p>
        </p:txBody>
      </p:sp>
    </p:spTree>
    <p:extLst>
      <p:ext uri="{BB962C8B-B14F-4D97-AF65-F5344CB8AC3E}">
        <p14:creationId xmlns:p14="http://schemas.microsoft.com/office/powerpoint/2010/main" val="3503492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41194" y="1970486"/>
            <a:ext cx="5349922" cy="401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pt-BR" sz="1500" dirty="0">
              <a:solidFill>
                <a:srgbClr val="000000"/>
              </a:solidFill>
              <a:latin typeface="Verdana" pitchFamily="34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1500" b="1" u="sng" dirty="0">
                <a:solidFill>
                  <a:srgbClr val="00B050"/>
                </a:solidFill>
                <a:latin typeface="Verdana" pitchFamily="34" charset="0"/>
              </a:rPr>
              <a:t>ESCARRO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pt-BR" sz="1500" b="1" dirty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 Fazer apenas bochechos com água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pt-BR" sz="1500" b="1" dirty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 </a:t>
            </a:r>
            <a:r>
              <a:rPr lang="pt-BR" sz="1500" b="1" dirty="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Duas amostras </a:t>
            </a:r>
            <a:r>
              <a:rPr lang="pt-BR" sz="1500" b="1" dirty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em dias consecutivos pela manhã para </a:t>
            </a:r>
            <a:r>
              <a:rPr lang="pt-BR" sz="1500" b="1" u="sng" dirty="0">
                <a:solidFill>
                  <a:srgbClr val="FF0000"/>
                </a:solidFill>
                <a:latin typeface="Verdana" pitchFamily="34" charset="0"/>
                <a:sym typeface="Symbol" pitchFamily="18" charset="2"/>
              </a:rPr>
              <a:t>baciloscopia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pt-BR" sz="1500" b="1" dirty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 </a:t>
            </a:r>
            <a:r>
              <a:rPr lang="pt-BR" sz="1500" b="1" dirty="0">
                <a:solidFill>
                  <a:srgbClr val="0000FF"/>
                </a:solidFill>
                <a:latin typeface="Verdana" pitchFamily="34" charset="0"/>
                <a:sym typeface="Symbol" pitchFamily="18" charset="2"/>
              </a:rPr>
              <a:t>Uma</a:t>
            </a:r>
            <a:r>
              <a:rPr lang="pt-BR" sz="1500" b="1" dirty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 amostra para </a:t>
            </a:r>
            <a:r>
              <a:rPr lang="pt-BR" sz="1500" b="1" u="sng" dirty="0">
                <a:solidFill>
                  <a:srgbClr val="0000FF"/>
                </a:solidFill>
                <a:latin typeface="Verdana" pitchFamily="34" charset="0"/>
                <a:sym typeface="Symbol" pitchFamily="18" charset="2"/>
              </a:rPr>
              <a:t>TRM-TB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pt-BR" sz="2000" b="1" dirty="0">
              <a:solidFill>
                <a:srgbClr val="000000"/>
              </a:solidFill>
              <a:latin typeface="Verdan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t-BR" sz="1500" b="1" u="sng" dirty="0">
                <a:solidFill>
                  <a:srgbClr val="FF6600"/>
                </a:solidFill>
                <a:latin typeface="Verdana" pitchFamily="34" charset="0"/>
                <a:sym typeface="Symbol" pitchFamily="18" charset="2"/>
              </a:rPr>
              <a:t>URINA</a:t>
            </a:r>
            <a:endParaRPr lang="pt-BR" sz="1500" b="1" dirty="0">
              <a:solidFill>
                <a:srgbClr val="FF6600"/>
              </a:solidFill>
              <a:latin typeface="Verdana" pitchFamily="34" charset="0"/>
              <a:sym typeface="Symbol" pitchFamily="18" charset="2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pt-BR" sz="1500" b="1" dirty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 Fazer assepsia genital com água e sabão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pt-BR" sz="1500" b="1" dirty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 Três amostras em dias consecutivos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pt-BR" sz="1500" b="1" dirty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 Colher toda urina (1ª urina aprox. 300 a 500 </a:t>
            </a:r>
            <a:r>
              <a:rPr lang="pt-BR" sz="1500" b="1" dirty="0" err="1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mL</a:t>
            </a:r>
            <a:r>
              <a:rPr lang="pt-BR" sz="1500" b="1" dirty="0">
                <a:solidFill>
                  <a:srgbClr val="000000"/>
                </a:solidFill>
                <a:latin typeface="Verdana" pitchFamily="34" charset="0"/>
                <a:sym typeface="Symbol" pitchFamily="18" charset="2"/>
              </a:rPr>
              <a:t>)</a:t>
            </a:r>
            <a:endParaRPr lang="pt-BR" sz="1500" dirty="0">
              <a:solidFill>
                <a:srgbClr val="000000"/>
              </a:solidFill>
              <a:latin typeface="Verdana" pitchFamily="34" charset="0"/>
              <a:sym typeface="Symbol" pitchFamily="18" charset="2"/>
            </a:endParaRPr>
          </a:p>
        </p:txBody>
      </p:sp>
      <p:pic>
        <p:nvPicPr>
          <p:cNvPr id="8195" name="Picture 3" descr="Frasco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42687" y="1159953"/>
            <a:ext cx="3601313" cy="3128444"/>
          </a:xfrm>
          <a:noFill/>
          <a:ln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856096" y="652122"/>
            <a:ext cx="5131558" cy="5078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700" b="1" u="sng" dirty="0">
                <a:solidFill>
                  <a:srgbClr val="000000"/>
                </a:solidFill>
                <a:latin typeface="Times New Roman" pitchFamily="18" charset="0"/>
              </a:rPr>
              <a:t>COLETA DE AMOSTRA</a:t>
            </a:r>
          </a:p>
        </p:txBody>
      </p:sp>
      <p:pic>
        <p:nvPicPr>
          <p:cNvPr id="8199" name="Picture 7" descr="aviso_biologic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5916" y="524781"/>
            <a:ext cx="2172262" cy="164521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1642758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21324" y="1400268"/>
            <a:ext cx="7901354" cy="446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450"/>
              </a:spcAft>
              <a:defRPr/>
            </a:pPr>
            <a:r>
              <a:rPr lang="pt-BR" sz="2000" b="1" dirty="0">
                <a:solidFill>
                  <a:srgbClr val="C5075D"/>
                </a:solidFill>
                <a:cs typeface="Times New Roman" pitchFamily="18" charset="0"/>
              </a:rPr>
              <a:t>AMOSTRAS BIOLÓGICAS</a:t>
            </a:r>
            <a:endParaRPr lang="pt-BR" sz="2000" b="1" dirty="0">
              <a:solidFill>
                <a:srgbClr val="2E45F0"/>
              </a:solidFill>
              <a:cs typeface="Times New Roman" pitchFamily="18" charset="0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Ø"/>
            </a:pPr>
            <a:r>
              <a:rPr lang="en-US" sz="2000" b="1" dirty="0" err="1">
                <a:cs typeface="Times New Roman" pitchFamily="18" charset="0"/>
              </a:rPr>
              <a:t>Escarro</a:t>
            </a:r>
            <a:r>
              <a:rPr lang="en-US" sz="2000" b="1" dirty="0">
                <a:cs typeface="Times New Roman" pitchFamily="18" charset="0"/>
              </a:rPr>
              <a:t>;</a:t>
            </a:r>
            <a:endParaRPr lang="pt-BR" sz="2000" b="1" dirty="0">
              <a:cs typeface="Times New Roman" pitchFamily="18" charset="0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Ø"/>
            </a:pPr>
            <a:r>
              <a:rPr lang="pt-BR" sz="2000" b="1" dirty="0">
                <a:cs typeface="Times New Roman" pitchFamily="18" charset="0"/>
              </a:rPr>
              <a:t>Lavado brônquico ou </a:t>
            </a:r>
            <a:r>
              <a:rPr lang="pt-BR" sz="2000" b="1" dirty="0" err="1">
                <a:cs typeface="Times New Roman" pitchFamily="18" charset="0"/>
              </a:rPr>
              <a:t>broncoalveolar</a:t>
            </a:r>
            <a:r>
              <a:rPr lang="pt-BR" sz="2000" b="1" dirty="0">
                <a:cs typeface="Times New Roman" pitchFamily="18" charset="0"/>
              </a:rPr>
              <a:t> (LBA);</a:t>
            </a:r>
          </a:p>
          <a:p>
            <a:pPr marL="800100" lvl="1" indent="-342900">
              <a:buSzPct val="60000"/>
              <a:buFont typeface="Wingdings" panose="05000000000000000000" pitchFamily="2" charset="2"/>
              <a:buChar char="Ø"/>
            </a:pPr>
            <a:r>
              <a:rPr lang="en-US" sz="2000" b="1" dirty="0" err="1">
                <a:cs typeface="Times New Roman" pitchFamily="18" charset="0"/>
              </a:rPr>
              <a:t>Aspirado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traqueal</a:t>
            </a:r>
            <a:r>
              <a:rPr lang="en-US" sz="2000" b="1" dirty="0">
                <a:cs typeface="Times New Roman" pitchFamily="18" charset="0"/>
              </a:rPr>
              <a:t>;</a:t>
            </a:r>
            <a:endParaRPr lang="pt-BR" sz="2000" b="1" dirty="0">
              <a:cs typeface="Times New Roman" pitchFamily="18" charset="0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Ø"/>
            </a:pPr>
            <a:r>
              <a:rPr lang="en-US" sz="2000" b="1" dirty="0" err="1">
                <a:cs typeface="Times New Roman" pitchFamily="18" charset="0"/>
              </a:rPr>
              <a:t>Lavado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gástrico</a:t>
            </a:r>
            <a:r>
              <a:rPr lang="en-US" sz="2000" b="1" dirty="0">
                <a:cs typeface="Times New Roman" pitchFamily="18" charset="0"/>
              </a:rPr>
              <a:t>;</a:t>
            </a:r>
            <a:endParaRPr lang="pt-BR" sz="2000" b="1" dirty="0">
              <a:cs typeface="Times New Roman" pitchFamily="18" charset="0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Ø"/>
            </a:pPr>
            <a:r>
              <a:rPr lang="en-US" sz="2000" b="1" dirty="0" err="1">
                <a:cs typeface="Times New Roman" pitchFamily="18" charset="0"/>
              </a:rPr>
              <a:t>Urina</a:t>
            </a:r>
            <a:r>
              <a:rPr lang="en-US" sz="2000" b="1" dirty="0">
                <a:cs typeface="Times New Roman" pitchFamily="18" charset="0"/>
              </a:rPr>
              <a:t>;</a:t>
            </a:r>
            <a:endParaRPr lang="pt-BR" sz="2000" b="1" dirty="0">
              <a:cs typeface="Times New Roman" pitchFamily="18" charset="0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Ø"/>
            </a:pPr>
            <a:r>
              <a:rPr lang="pt-BR" sz="2000" b="1" dirty="0">
                <a:cs typeface="Times New Roman" pitchFamily="18" charset="0"/>
              </a:rPr>
              <a:t>Líquidos: cefalorraquidiano, pleural, </a:t>
            </a:r>
            <a:r>
              <a:rPr lang="pt-BR" sz="2000" b="1" dirty="0" err="1">
                <a:cs typeface="Times New Roman" pitchFamily="18" charset="0"/>
              </a:rPr>
              <a:t>ascítico</a:t>
            </a:r>
            <a:r>
              <a:rPr lang="pt-BR" sz="2000" b="1" dirty="0">
                <a:cs typeface="Times New Roman" pitchFamily="18" charset="0"/>
              </a:rPr>
              <a:t>, </a:t>
            </a:r>
            <a:r>
              <a:rPr lang="pt-BR" sz="2000" b="1" dirty="0" err="1">
                <a:cs typeface="Times New Roman" pitchFamily="18" charset="0"/>
              </a:rPr>
              <a:t>sinovial</a:t>
            </a:r>
            <a:r>
              <a:rPr lang="pt-BR" sz="2000" b="1" dirty="0">
                <a:cs typeface="Times New Roman" pitchFamily="18" charset="0"/>
              </a:rPr>
              <a:t>, pericárdico e outros assépticos;</a:t>
            </a:r>
          </a:p>
          <a:p>
            <a:pPr marL="800100" lvl="1" indent="-342900">
              <a:buSzPct val="60000"/>
              <a:buFont typeface="Wingdings" panose="05000000000000000000" pitchFamily="2" charset="2"/>
              <a:buChar char="Ø"/>
            </a:pPr>
            <a:r>
              <a:rPr lang="pt-BR" sz="2000" b="1" dirty="0">
                <a:cs typeface="Times New Roman" pitchFamily="18" charset="0"/>
              </a:rPr>
              <a:t>Biópsia e material de ressecção;</a:t>
            </a:r>
          </a:p>
          <a:p>
            <a:pPr marL="800100" lvl="1" indent="-342900">
              <a:buSzPct val="60000"/>
              <a:buFont typeface="Wingdings" panose="05000000000000000000" pitchFamily="2" charset="2"/>
              <a:buChar char="Ø"/>
            </a:pPr>
            <a:r>
              <a:rPr lang="en-US" sz="2000" b="1" dirty="0" err="1">
                <a:cs typeface="Times New Roman" pitchFamily="18" charset="0"/>
              </a:rPr>
              <a:t>Sangue</a:t>
            </a:r>
            <a:r>
              <a:rPr lang="en-US" sz="2000" b="1" dirty="0">
                <a:cs typeface="Times New Roman" pitchFamily="18" charset="0"/>
              </a:rPr>
              <a:t>;</a:t>
            </a:r>
            <a:endParaRPr lang="pt-BR" sz="2000" b="1" dirty="0">
              <a:cs typeface="Times New Roman" pitchFamily="18" charset="0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Ø"/>
            </a:pPr>
            <a:r>
              <a:rPr lang="en-US" sz="2000" b="1" dirty="0" err="1">
                <a:cs typeface="Times New Roman" pitchFamily="18" charset="0"/>
              </a:rPr>
              <a:t>Aspirado</a:t>
            </a:r>
            <a:r>
              <a:rPr lang="en-US" sz="2000" b="1" dirty="0">
                <a:cs typeface="Times New Roman" pitchFamily="18" charset="0"/>
              </a:rPr>
              <a:t> de </a:t>
            </a:r>
            <a:r>
              <a:rPr lang="en-US" sz="2000" b="1" dirty="0" err="1">
                <a:cs typeface="Times New Roman" pitchFamily="18" charset="0"/>
              </a:rPr>
              <a:t>medula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óssea</a:t>
            </a:r>
            <a:r>
              <a:rPr lang="en-US" sz="2000" b="1" dirty="0">
                <a:cs typeface="Times New Roman" pitchFamily="18" charset="0"/>
              </a:rPr>
              <a:t>;</a:t>
            </a:r>
            <a:endParaRPr lang="pt-BR" sz="2000" b="1" dirty="0">
              <a:cs typeface="Times New Roman" pitchFamily="18" charset="0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Ø"/>
            </a:pPr>
            <a:r>
              <a:rPr lang="en-US" sz="2000" b="1" dirty="0" err="1">
                <a:cs typeface="Times New Roman" pitchFamily="18" charset="0"/>
              </a:rPr>
              <a:t>Secreções</a:t>
            </a:r>
            <a:r>
              <a:rPr lang="en-US" sz="2000" b="1" dirty="0">
                <a:cs typeface="Times New Roman" pitchFamily="18" charset="0"/>
              </a:rPr>
              <a:t>;</a:t>
            </a:r>
            <a:endParaRPr lang="pt-BR" sz="2000" b="1" dirty="0">
              <a:cs typeface="Times New Roman" pitchFamily="18" charset="0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Ø"/>
            </a:pPr>
            <a:r>
              <a:rPr lang="en-US" sz="2000" b="1" dirty="0" err="1">
                <a:cs typeface="Times New Roman" pitchFamily="18" charset="0"/>
              </a:rPr>
              <a:t>Biópsia</a:t>
            </a:r>
            <a:r>
              <a:rPr lang="en-US" sz="2000" b="1" dirty="0">
                <a:cs typeface="Times New Roman" pitchFamily="18" charset="0"/>
              </a:rPr>
              <a:t> de </a:t>
            </a:r>
            <a:r>
              <a:rPr lang="en-US" sz="2000" b="1" dirty="0" err="1">
                <a:cs typeface="Times New Roman" pitchFamily="18" charset="0"/>
              </a:rPr>
              <a:t>endométrio</a:t>
            </a:r>
            <a:r>
              <a:rPr lang="en-US" sz="2000" b="1" dirty="0">
                <a:cs typeface="Times New Roman" pitchFamily="18" charset="0"/>
              </a:rPr>
              <a:t>;</a:t>
            </a:r>
            <a:endParaRPr lang="pt-BR" sz="2000" b="1" dirty="0">
              <a:cs typeface="Times New Roman" pitchFamily="18" charset="0"/>
            </a:endParaRPr>
          </a:p>
          <a:p>
            <a:pPr marL="800100" lvl="1" indent="-342900">
              <a:buSzPct val="60000"/>
              <a:buFont typeface="Wingdings" panose="05000000000000000000" pitchFamily="2" charset="2"/>
              <a:buChar char="Ø"/>
            </a:pPr>
            <a:r>
              <a:rPr lang="en-US" sz="2000" b="1" dirty="0" err="1">
                <a:cs typeface="Times New Roman" pitchFamily="18" charset="0"/>
              </a:rPr>
              <a:t>Cepas</a:t>
            </a:r>
            <a:r>
              <a:rPr lang="en-US" sz="2000" b="1" dirty="0">
                <a:cs typeface="Times New Roman" pitchFamily="18" charset="0"/>
              </a:rPr>
              <a:t> (</a:t>
            </a:r>
            <a:r>
              <a:rPr lang="en-US" sz="2000" b="1" dirty="0" err="1">
                <a:cs typeface="Times New Roman" pitchFamily="18" charset="0"/>
              </a:rPr>
              <a:t>apenas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uma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amostra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por</a:t>
            </a:r>
            <a:r>
              <a:rPr lang="en-US" sz="2000" b="1" dirty="0">
                <a:cs typeface="Times New Roman" pitchFamily="18" charset="0"/>
              </a:rPr>
              <a:t> </a:t>
            </a:r>
            <a:r>
              <a:rPr lang="en-US" sz="2000" b="1" dirty="0" err="1">
                <a:cs typeface="Times New Roman" pitchFamily="18" charset="0"/>
              </a:rPr>
              <a:t>paciente</a:t>
            </a:r>
            <a:r>
              <a:rPr lang="en-US" sz="2000" b="1" dirty="0">
                <a:cs typeface="Times New Roman" pitchFamily="18" charset="0"/>
              </a:rPr>
              <a:t>).</a:t>
            </a:r>
            <a:endParaRPr lang="pt-BR" sz="2000" b="1" dirty="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21323" y="626727"/>
            <a:ext cx="790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i="1" dirty="0"/>
              <a:t>MICOBACTÉRIAS</a:t>
            </a:r>
          </a:p>
        </p:txBody>
      </p:sp>
    </p:spTree>
    <p:extLst>
      <p:ext uri="{BB962C8B-B14F-4D97-AF65-F5344CB8AC3E}">
        <p14:creationId xmlns:p14="http://schemas.microsoft.com/office/powerpoint/2010/main" val="189599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01003" y="1551176"/>
            <a:ext cx="6741994" cy="2480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defRPr/>
            </a:pPr>
            <a:r>
              <a:rPr lang="pt-BR" sz="2000" b="1" dirty="0">
                <a:solidFill>
                  <a:srgbClr val="C5075D"/>
                </a:solidFill>
                <a:latin typeface="Calibri" pitchFamily="34" charset="0"/>
                <a:cs typeface="Times New Roman" pitchFamily="18" charset="0"/>
              </a:rPr>
              <a:t>ORIENTAÇÕES PARA COLETA DE AMOSTRAS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pt-BR" sz="2000" b="1" dirty="0">
              <a:solidFill>
                <a:schemeClr val="accent2"/>
              </a:solidFill>
              <a:latin typeface="Calibri" pitchFamily="34" charset="0"/>
              <a:cs typeface="Times New Roman" pitchFamily="18" charset="0"/>
            </a:endParaRPr>
          </a:p>
          <a:p>
            <a:pPr marL="800100" lvl="1" indent="-342900" algn="just">
              <a:spcBef>
                <a:spcPts val="900"/>
              </a:spcBef>
              <a:spcAft>
                <a:spcPts val="450"/>
              </a:spcAft>
              <a:buSzPct val="65000"/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latin typeface="Calibri" pitchFamily="34" charset="0"/>
                <a:cs typeface="Times New Roman" pitchFamily="18" charset="0"/>
              </a:rPr>
              <a:t>Todas as amostras devem ser coletadas em recipientes estéreis, livres de conservantes (por exemplo, formol);</a:t>
            </a:r>
          </a:p>
          <a:p>
            <a:pPr marL="800100" lvl="1" indent="-342900" algn="just">
              <a:spcBef>
                <a:spcPts val="900"/>
              </a:spcBef>
              <a:spcAft>
                <a:spcPts val="450"/>
              </a:spcAft>
              <a:buSzPct val="65000"/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latin typeface="Calibri" pitchFamily="34" charset="0"/>
                <a:cs typeface="Times New Roman" pitchFamily="18" charset="0"/>
              </a:rPr>
              <a:t>Os frascos devem ser identificados com nome completo do paciente, data da coleta e tipo de amostra.</a:t>
            </a:r>
            <a:endParaRPr lang="pt-BR" sz="2000" b="1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21324" y="654023"/>
            <a:ext cx="790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i="1" dirty="0"/>
              <a:t>MICOBACTÉRIAS</a:t>
            </a:r>
          </a:p>
        </p:txBody>
      </p:sp>
    </p:spTree>
    <p:extLst>
      <p:ext uri="{BB962C8B-B14F-4D97-AF65-F5344CB8AC3E}">
        <p14:creationId xmlns:p14="http://schemas.microsoft.com/office/powerpoint/2010/main" val="100308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m relacionada">
            <a:extLst>
              <a:ext uri="{FF2B5EF4-FFF2-40B4-BE49-F238E27FC236}">
                <a16:creationId xmlns:a16="http://schemas.microsoft.com/office/drawing/2014/main" id="{33D4CD4C-7F4C-4024-A016-7C9BACD03B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9"/>
          <a:stretch/>
        </p:blipFill>
        <p:spPr bwMode="auto">
          <a:xfrm>
            <a:off x="0" y="0"/>
            <a:ext cx="2620369" cy="255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81613" y="1664949"/>
            <a:ext cx="7580773" cy="4183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spcAft>
                <a:spcPts val="1350"/>
              </a:spcAft>
              <a:defRPr/>
            </a:pPr>
            <a:r>
              <a:rPr lang="pt-BR" sz="2000" b="1" dirty="0">
                <a:solidFill>
                  <a:srgbClr val="C5075D"/>
                </a:solidFill>
                <a:latin typeface="Calibri" pitchFamily="34" charset="0"/>
                <a:cs typeface="Times New Roman" pitchFamily="18" charset="0"/>
              </a:rPr>
              <a:t>                  CONSERVAÇÃO DA AMOSTRA ATÉ O ENVIO – PARA REALIZAR CULTURA</a:t>
            </a:r>
          </a:p>
          <a:p>
            <a:pPr marL="800100" lvl="1" indent="-342900" algn="just">
              <a:spcBef>
                <a:spcPts val="900"/>
              </a:spcBef>
              <a:spcAft>
                <a:spcPts val="450"/>
              </a:spcAft>
              <a:buSzPct val="65000"/>
              <a:buFont typeface="Wingdings" panose="05000000000000000000" pitchFamily="2" charset="2"/>
              <a:buChar char="Ø"/>
            </a:pPr>
            <a:r>
              <a:rPr lang="pt-BR" sz="2000" b="1" dirty="0">
                <a:latin typeface="Calibri" pitchFamily="34" charset="0"/>
                <a:cs typeface="Times New Roman" pitchFamily="18" charset="0"/>
              </a:rPr>
              <a:t>Escarro: 2 a 8 </a:t>
            </a:r>
            <a:r>
              <a:rPr lang="pt-BR" sz="2000" b="1" baseline="30000" dirty="0" err="1">
                <a:latin typeface="Calibri" pitchFamily="34" charset="0"/>
                <a:cs typeface="Times New Roman" pitchFamily="18" charset="0"/>
              </a:rPr>
              <a:t>o</a:t>
            </a:r>
            <a:r>
              <a:rPr lang="pt-BR" sz="2000" b="1" dirty="0" err="1">
                <a:latin typeface="Calibri" pitchFamily="34" charset="0"/>
                <a:cs typeface="Times New Roman" pitchFamily="18" charset="0"/>
              </a:rPr>
              <a:t>C</a:t>
            </a:r>
            <a:r>
              <a:rPr lang="pt-BR" sz="2000" b="1" dirty="0">
                <a:latin typeface="Calibri" pitchFamily="34" charset="0"/>
                <a:cs typeface="Times New Roman" pitchFamily="18" charset="0"/>
              </a:rPr>
              <a:t> por </a:t>
            </a:r>
            <a:r>
              <a:rPr lang="pt-BR" sz="2000" b="1" dirty="0" err="1">
                <a:latin typeface="Calibri" pitchFamily="34" charset="0"/>
                <a:cs typeface="Times New Roman" pitchFamily="18" charset="0"/>
              </a:rPr>
              <a:t>por</a:t>
            </a:r>
            <a:r>
              <a:rPr lang="pt-BR" sz="2000" b="1" dirty="0">
                <a:latin typeface="Calibri" pitchFamily="34" charset="0"/>
                <a:cs typeface="Times New Roman" pitchFamily="18" charset="0"/>
              </a:rPr>
              <a:t> um prazo máximo de 7 dias;</a:t>
            </a:r>
          </a:p>
          <a:p>
            <a:pPr marL="800100" lvl="1" indent="-342900" algn="just">
              <a:spcBef>
                <a:spcPts val="900"/>
              </a:spcBef>
              <a:spcAft>
                <a:spcPts val="450"/>
              </a:spcAft>
              <a:buSzPct val="65000"/>
              <a:buFont typeface="Wingdings" panose="05000000000000000000" pitchFamily="2" charset="2"/>
              <a:buChar char="Ø"/>
            </a:pPr>
            <a:r>
              <a:rPr lang="pt-BR" sz="2000" b="1" dirty="0">
                <a:latin typeface="Calibri" pitchFamily="34" charset="0"/>
                <a:cs typeface="Times New Roman" pitchFamily="18" charset="0"/>
              </a:rPr>
              <a:t>Urina: 2 a 8 </a:t>
            </a:r>
            <a:r>
              <a:rPr lang="pt-BR" sz="2000" b="1" baseline="30000" dirty="0" err="1">
                <a:latin typeface="Calibri" pitchFamily="34" charset="0"/>
                <a:cs typeface="Times New Roman" pitchFamily="18" charset="0"/>
              </a:rPr>
              <a:t>o</a:t>
            </a:r>
            <a:r>
              <a:rPr lang="pt-BR" sz="2000" b="1" dirty="0" err="1">
                <a:latin typeface="Calibri" pitchFamily="34" charset="0"/>
                <a:cs typeface="Times New Roman" pitchFamily="18" charset="0"/>
              </a:rPr>
              <a:t>C</a:t>
            </a:r>
            <a:r>
              <a:rPr lang="pt-BR" sz="2000" b="1" dirty="0">
                <a:latin typeface="Calibri" pitchFamily="34" charset="0"/>
                <a:cs typeface="Times New Roman" pitchFamily="18" charset="0"/>
              </a:rPr>
              <a:t> por um prazo máximo de 5 dias;</a:t>
            </a:r>
          </a:p>
          <a:p>
            <a:pPr marL="800100" lvl="1" indent="-342900" algn="just">
              <a:spcBef>
                <a:spcPts val="900"/>
              </a:spcBef>
              <a:spcAft>
                <a:spcPts val="450"/>
              </a:spcAft>
              <a:buSzPct val="65000"/>
              <a:buFont typeface="Wingdings" panose="05000000000000000000" pitchFamily="2" charset="2"/>
              <a:buChar char="Ø"/>
            </a:pPr>
            <a:r>
              <a:rPr lang="pt-BR" sz="2000" b="1" dirty="0">
                <a:latin typeface="Calibri" pitchFamily="34" charset="0"/>
                <a:cs typeface="Times New Roman" pitchFamily="18" charset="0"/>
              </a:rPr>
              <a:t>Sangue e aspirado de medula óssea: enviar imediatamente à temperatura ambiente;</a:t>
            </a:r>
          </a:p>
          <a:p>
            <a:pPr marL="800100" lvl="1" indent="-342900" algn="just">
              <a:spcBef>
                <a:spcPts val="900"/>
              </a:spcBef>
              <a:spcAft>
                <a:spcPts val="450"/>
              </a:spcAft>
              <a:buSzPct val="65000"/>
              <a:buFont typeface="Wingdings" panose="05000000000000000000" pitchFamily="2" charset="2"/>
              <a:buChar char="Ø"/>
            </a:pPr>
            <a:r>
              <a:rPr lang="pt-BR" sz="2000" b="1" dirty="0">
                <a:latin typeface="Calibri" pitchFamily="34" charset="0"/>
                <a:cs typeface="Times New Roman" pitchFamily="18" charset="0"/>
              </a:rPr>
              <a:t>Amostras de secreções obtidas de cavidades fechadas ou abertas: enviar imediatamente à temperatura ambiente;</a:t>
            </a:r>
          </a:p>
          <a:p>
            <a:pPr marL="800100" lvl="1" indent="-342900" algn="just">
              <a:spcBef>
                <a:spcPts val="900"/>
              </a:spcBef>
              <a:spcAft>
                <a:spcPts val="450"/>
              </a:spcAft>
              <a:buSzPct val="65000"/>
              <a:buFont typeface="Wingdings" panose="05000000000000000000" pitchFamily="2" charset="2"/>
              <a:buChar char="Ø"/>
            </a:pPr>
            <a:r>
              <a:rPr lang="pt-BR" sz="2000" b="1" dirty="0">
                <a:latin typeface="Calibri" pitchFamily="34" charset="0"/>
                <a:cs typeface="Times New Roman" pitchFamily="18" charset="0"/>
              </a:rPr>
              <a:t>Outras amostras: enviar imediatamente após a coleta, sob refrigeração entre 2 e 8 </a:t>
            </a:r>
            <a:r>
              <a:rPr lang="pt-BR" sz="2000" b="1" baseline="30000" dirty="0" err="1">
                <a:latin typeface="Calibri" pitchFamily="34" charset="0"/>
                <a:cs typeface="Times New Roman" pitchFamily="18" charset="0"/>
              </a:rPr>
              <a:t>o</a:t>
            </a:r>
            <a:r>
              <a:rPr lang="pt-BR" sz="2000" b="1" dirty="0" err="1">
                <a:latin typeface="Calibri" pitchFamily="34" charset="0"/>
                <a:cs typeface="Times New Roman" pitchFamily="18" charset="0"/>
              </a:rPr>
              <a:t>C.</a:t>
            </a:r>
            <a:endParaRPr lang="pt-BR" sz="2000" b="1" dirty="0">
              <a:latin typeface="Calibr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35179" y="572136"/>
            <a:ext cx="790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i="1" dirty="0"/>
              <a:t>MICOBACTÉRIAS</a:t>
            </a:r>
          </a:p>
        </p:txBody>
      </p:sp>
    </p:spTree>
    <p:extLst>
      <p:ext uri="{BB962C8B-B14F-4D97-AF65-F5344CB8AC3E}">
        <p14:creationId xmlns:p14="http://schemas.microsoft.com/office/powerpoint/2010/main" val="2503765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6A108DB-3F81-4B56-9C0D-900CC62CCC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8" y="1208104"/>
            <a:ext cx="3220872" cy="4210057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0" y="1208105"/>
            <a:ext cx="5773003" cy="4588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spcAft>
                <a:spcPts val="900"/>
              </a:spcAft>
              <a:defRPr/>
            </a:pPr>
            <a:r>
              <a:rPr lang="pt-BR" sz="2000" b="1" dirty="0">
                <a:solidFill>
                  <a:srgbClr val="C5075D"/>
                </a:solidFill>
                <a:cs typeface="Times New Roman" pitchFamily="18" charset="0"/>
              </a:rPr>
              <a:t>TRANSPORTE DE AMOSTRAS</a:t>
            </a:r>
            <a:endParaRPr lang="pt-BR" sz="2000" b="1" dirty="0">
              <a:solidFill>
                <a:srgbClr val="C5075D"/>
              </a:solidFill>
            </a:endParaRPr>
          </a:p>
          <a:p>
            <a:pPr marL="800100" lvl="1" indent="-342900" algn="just">
              <a:spcBef>
                <a:spcPts val="900"/>
              </a:spcBef>
              <a:spcAft>
                <a:spcPts val="450"/>
              </a:spcAft>
              <a:buSzPct val="65000"/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cs typeface="Times New Roman" pitchFamily="18" charset="0"/>
              </a:rPr>
              <a:t>Embalar as amostras em saco plástico individualmente</a:t>
            </a:r>
          </a:p>
          <a:p>
            <a:pPr marL="800100" lvl="1" indent="-342900" algn="just">
              <a:spcBef>
                <a:spcPts val="900"/>
              </a:spcBef>
              <a:spcAft>
                <a:spcPts val="450"/>
              </a:spcAft>
              <a:buSzPct val="65000"/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cs typeface="Times New Roman" pitchFamily="18" charset="0"/>
              </a:rPr>
              <a:t>Transportar as amostras sob refrigeração entre </a:t>
            </a:r>
            <a:r>
              <a:rPr lang="pt-BR" sz="2000" b="1" u="sng" dirty="0">
                <a:cs typeface="Times New Roman" pitchFamily="18" charset="0"/>
              </a:rPr>
              <a:t>2 e 8°C </a:t>
            </a:r>
            <a:endParaRPr lang="pt-BR" sz="2000" b="1" dirty="0">
              <a:cs typeface="Times New Roman" pitchFamily="18" charset="0"/>
            </a:endParaRPr>
          </a:p>
          <a:p>
            <a:pPr marL="800100" lvl="1" indent="-342900" algn="just">
              <a:spcBef>
                <a:spcPts val="900"/>
              </a:spcBef>
              <a:spcAft>
                <a:spcPts val="450"/>
              </a:spcAft>
              <a:buSzPct val="65000"/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cs typeface="Times New Roman" pitchFamily="18" charset="0"/>
              </a:rPr>
              <a:t>Proteger as amostras do </a:t>
            </a:r>
            <a:r>
              <a:rPr lang="pt-BR" sz="2000" b="1" u="sng" dirty="0">
                <a:cs typeface="Times New Roman" pitchFamily="18" charset="0"/>
              </a:rPr>
              <a:t>calor </a:t>
            </a:r>
            <a:r>
              <a:rPr lang="pt-BR" sz="2000" b="1" dirty="0">
                <a:cs typeface="Times New Roman" pitchFamily="18" charset="0"/>
              </a:rPr>
              <a:t>e da </a:t>
            </a:r>
            <a:r>
              <a:rPr lang="pt-BR" sz="2000" b="1" u="sng" dirty="0">
                <a:cs typeface="Times New Roman" pitchFamily="18" charset="0"/>
              </a:rPr>
              <a:t>luz solar</a:t>
            </a:r>
            <a:endParaRPr lang="pt-BR" sz="2000" b="1" dirty="0">
              <a:cs typeface="Times New Roman" pitchFamily="18" charset="0"/>
            </a:endParaRPr>
          </a:p>
          <a:p>
            <a:pPr marL="800100" lvl="1" indent="-342900" algn="just">
              <a:spcBef>
                <a:spcPts val="900"/>
              </a:spcBef>
              <a:spcAft>
                <a:spcPts val="450"/>
              </a:spcAft>
              <a:buSzPct val="65000"/>
              <a:buFont typeface="Wingdings" panose="05000000000000000000" pitchFamily="2" charset="2"/>
              <a:buChar char="Ø"/>
              <a:defRPr/>
            </a:pPr>
            <a:r>
              <a:rPr lang="pt-BR" sz="2000" b="1" dirty="0">
                <a:solidFill>
                  <a:srgbClr val="2E45F0"/>
                </a:solidFill>
                <a:cs typeface="Times New Roman" pitchFamily="18" charset="0"/>
              </a:rPr>
              <a:t>Transporte de cepas (cultura com bactérias isoladas): </a:t>
            </a:r>
            <a:r>
              <a:rPr lang="pt-BR" sz="2000" b="1" dirty="0">
                <a:cs typeface="Times New Roman" pitchFamily="18" charset="0"/>
              </a:rPr>
              <a:t>para o transporte de cepas deverão ser observadas as regras internacionais da IATA (Internacional </a:t>
            </a:r>
            <a:r>
              <a:rPr lang="pt-BR" sz="2000" b="1" dirty="0" err="1">
                <a:cs typeface="Times New Roman" pitchFamily="18" charset="0"/>
              </a:rPr>
              <a:t>Air</a:t>
            </a:r>
            <a:r>
              <a:rPr lang="pt-BR" sz="2000" b="1" dirty="0">
                <a:cs typeface="Times New Roman" pitchFamily="18" charset="0"/>
              </a:rPr>
              <a:t> </a:t>
            </a:r>
            <a:r>
              <a:rPr lang="pt-BR" sz="2000" b="1" dirty="0" err="1">
                <a:cs typeface="Times New Roman" pitchFamily="18" charset="0"/>
              </a:rPr>
              <a:t>Transport</a:t>
            </a:r>
            <a:r>
              <a:rPr lang="pt-BR" sz="2000" b="1" dirty="0">
                <a:cs typeface="Times New Roman" pitchFamily="18" charset="0"/>
              </a:rPr>
              <a:t> </a:t>
            </a:r>
            <a:r>
              <a:rPr lang="pt-BR" sz="2000" b="1" dirty="0" err="1">
                <a:cs typeface="Times New Roman" pitchFamily="18" charset="0"/>
              </a:rPr>
              <a:t>Association</a:t>
            </a:r>
            <a:r>
              <a:rPr lang="pt-BR" sz="2000" b="1" dirty="0">
                <a:cs typeface="Times New Roman" pitchFamily="18" charset="0"/>
              </a:rPr>
              <a:t>) para o envio aéreo.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  <a:defRPr/>
            </a:pPr>
            <a:endParaRPr lang="pt-BR" sz="2000" b="1" dirty="0">
              <a:solidFill>
                <a:schemeClr val="accent2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21323" y="681745"/>
            <a:ext cx="7901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b="1" i="1" dirty="0"/>
              <a:t>MICOBACTÉRIAS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40864" y="5649895"/>
            <a:ext cx="7092778" cy="600164"/>
          </a:xfrm>
          <a:prstGeom prst="rect">
            <a:avLst/>
          </a:prstGeom>
          <a:solidFill>
            <a:srgbClr val="FFFF00"/>
          </a:solidFill>
          <a:ln w="38100">
            <a:solidFill>
              <a:srgbClr val="00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5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IMPORTANTE: </a:t>
            </a:r>
            <a:r>
              <a:rPr lang="pt-BR" sz="1650" dirty="0">
                <a:latin typeface="Verdana" pitchFamily="34" charset="0"/>
                <a:ea typeface="Verdana" pitchFamily="34" charset="0"/>
                <a:cs typeface="Verdana" pitchFamily="34" charset="0"/>
              </a:rPr>
              <a:t>Nunca acondicionar formulários no mesmo recipiente que as amostras</a:t>
            </a:r>
          </a:p>
        </p:txBody>
      </p:sp>
    </p:spTree>
    <p:extLst>
      <p:ext uri="{BB962C8B-B14F-4D97-AF65-F5344CB8AC3E}">
        <p14:creationId xmlns:p14="http://schemas.microsoft.com/office/powerpoint/2010/main" val="611542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r="34739" b="1154"/>
          <a:stretch/>
        </p:blipFill>
        <p:spPr>
          <a:xfrm>
            <a:off x="5376291" y="3725839"/>
            <a:ext cx="3767709" cy="3132161"/>
          </a:xfrm>
          <a:prstGeom prst="rect">
            <a:avLst/>
          </a:prstGeom>
        </p:spPr>
      </p:pic>
      <p:sp>
        <p:nvSpPr>
          <p:cNvPr id="4" name="CaixaDeTexto 1"/>
          <p:cNvSpPr txBox="1"/>
          <p:nvPr/>
        </p:nvSpPr>
        <p:spPr>
          <a:xfrm>
            <a:off x="0" y="1020029"/>
            <a:ext cx="91440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rgbClr val="0000FF"/>
                </a:solidFill>
              </a:rPr>
              <a:t>	Rede de laboratórios para diagnóstico de TB</a:t>
            </a:r>
          </a:p>
          <a:p>
            <a:endParaRPr lang="pt-BR" sz="900" b="1" dirty="0"/>
          </a:p>
          <a:p>
            <a:pPr algn="just"/>
            <a:r>
              <a:rPr lang="pt-BR" sz="2000" b="1" dirty="0"/>
              <a:t>         Laboratórios que realizam exames de </a:t>
            </a:r>
            <a:r>
              <a:rPr lang="pt-BR" sz="2000" b="1" u="sng" dirty="0">
                <a:solidFill>
                  <a:srgbClr val="FF0000"/>
                </a:solidFill>
              </a:rPr>
              <a:t>Teste Rápido Molecular (11 Municípios):</a:t>
            </a:r>
            <a:endParaRPr lang="pt-BR" sz="2000" b="1" u="sng" dirty="0"/>
          </a:p>
          <a:p>
            <a:pPr marL="1028700" lvl="3" algn="just"/>
            <a:endParaRPr lang="pt-BR" sz="800" b="1" dirty="0"/>
          </a:p>
          <a:p>
            <a:pPr marL="1285875" lvl="3" indent="-257175" algn="just">
              <a:buFont typeface="Wingdings" pitchFamily="2" charset="2"/>
              <a:buChar char="Ø"/>
            </a:pPr>
            <a:r>
              <a:rPr lang="pt-BR" sz="2000" b="1" dirty="0"/>
              <a:t>Laboratório de Micobactérias da Faculdade de Medicina – UFMG</a:t>
            </a:r>
          </a:p>
          <a:p>
            <a:pPr marL="1285875" lvl="3" indent="-257175" algn="just">
              <a:buFont typeface="Wingdings" pitchFamily="2" charset="2"/>
              <a:buChar char="Ø"/>
            </a:pPr>
            <a:r>
              <a:rPr lang="pt-BR" sz="2000" b="1" dirty="0"/>
              <a:t>Laboratório de Referência da Prefeitura de Belo Horizonte</a:t>
            </a:r>
          </a:p>
          <a:p>
            <a:pPr marL="1285875" lvl="3" indent="-257175" algn="just">
              <a:buFont typeface="Wingdings" pitchFamily="2" charset="2"/>
              <a:buChar char="Ø"/>
            </a:pPr>
            <a:r>
              <a:rPr lang="pt-BR" sz="2000" b="1" dirty="0"/>
              <a:t>Laboratório de Microbiologia do Hospital Júlia Kubitschek</a:t>
            </a:r>
          </a:p>
          <a:p>
            <a:pPr marL="1285875" lvl="3" indent="-257175" algn="just">
              <a:buFont typeface="Wingdings" pitchFamily="2" charset="2"/>
              <a:buChar char="Ø"/>
            </a:pPr>
            <a:r>
              <a:rPr lang="pt-BR" sz="2000" b="1" dirty="0">
                <a:solidFill>
                  <a:srgbClr val="0000FF"/>
                </a:solidFill>
              </a:rPr>
              <a:t>Laboratório Macrorregional de Juiz de Fora</a:t>
            </a:r>
          </a:p>
          <a:p>
            <a:pPr marL="1285875" lvl="3" indent="-257175" algn="just">
              <a:buFont typeface="Wingdings" pitchFamily="2" charset="2"/>
              <a:buChar char="Ø"/>
            </a:pPr>
            <a:r>
              <a:rPr lang="pt-BR" sz="2000" b="1" dirty="0">
                <a:solidFill>
                  <a:srgbClr val="0000FF"/>
                </a:solidFill>
              </a:rPr>
              <a:t>Laboratório Macrorregional de Montes Claros</a:t>
            </a:r>
          </a:p>
          <a:p>
            <a:pPr marL="1285875" lvl="3" indent="-257175" algn="just">
              <a:buFont typeface="Wingdings" pitchFamily="2" charset="2"/>
              <a:buChar char="Ø"/>
            </a:pPr>
            <a:r>
              <a:rPr lang="pt-BR" sz="2000" b="1" dirty="0">
                <a:solidFill>
                  <a:srgbClr val="0000FF"/>
                </a:solidFill>
              </a:rPr>
              <a:t>Laboratório Macrorregional de Teófilo Otoni</a:t>
            </a:r>
          </a:p>
          <a:p>
            <a:pPr marL="1285875" lvl="3" indent="-257175" algn="just">
              <a:buFont typeface="Wingdings" pitchFamily="2" charset="2"/>
              <a:buChar char="Ø"/>
            </a:pPr>
            <a:r>
              <a:rPr lang="pt-BR" sz="2000" b="1" dirty="0">
                <a:solidFill>
                  <a:srgbClr val="0000FF"/>
                </a:solidFill>
              </a:rPr>
              <a:t>Laboratório Macrorregional de Pouso Alegre</a:t>
            </a:r>
          </a:p>
          <a:p>
            <a:pPr marL="1285875" lvl="3" indent="-257175" algn="just">
              <a:buFont typeface="Wingdings" pitchFamily="2" charset="2"/>
              <a:buChar char="Ø"/>
            </a:pPr>
            <a:r>
              <a:rPr lang="pt-BR" sz="2000" b="1" dirty="0">
                <a:solidFill>
                  <a:srgbClr val="0000FF"/>
                </a:solidFill>
              </a:rPr>
              <a:t>Laboratório Macrorregional de Uberaba</a:t>
            </a:r>
          </a:p>
          <a:p>
            <a:pPr marL="1285875" lvl="3" indent="-257175" algn="just">
              <a:buFont typeface="Wingdings" pitchFamily="2" charset="2"/>
              <a:buChar char="Ø"/>
            </a:pPr>
            <a:r>
              <a:rPr lang="pt-BR" sz="2000" b="1" dirty="0"/>
              <a:t>Lab. Municipal de Governador Valadares</a:t>
            </a:r>
          </a:p>
          <a:p>
            <a:pPr marL="1285875" lvl="3" indent="-257175" algn="just">
              <a:buFont typeface="Wingdings" pitchFamily="2" charset="2"/>
              <a:buChar char="Ø"/>
            </a:pPr>
            <a:r>
              <a:rPr lang="pt-BR" sz="2000" b="1" dirty="0"/>
              <a:t>Lab. Municipal de Divinópolis</a:t>
            </a:r>
          </a:p>
          <a:p>
            <a:pPr marL="1285875" lvl="3" indent="-257175" algn="just">
              <a:buFont typeface="Wingdings" pitchFamily="2" charset="2"/>
              <a:buChar char="Ø"/>
            </a:pPr>
            <a:r>
              <a:rPr lang="pt-BR" sz="2000" b="1" dirty="0"/>
              <a:t>Lab. Municipal de Ipatinga</a:t>
            </a:r>
          </a:p>
          <a:p>
            <a:pPr marL="1285875" lvl="3" indent="-257175" algn="just">
              <a:buFont typeface="Wingdings" pitchFamily="2" charset="2"/>
              <a:buChar char="Ø"/>
            </a:pPr>
            <a:r>
              <a:rPr lang="pt-BR" sz="2000" b="1" dirty="0"/>
              <a:t>Lab. Hospital Universitário de Uberlândia</a:t>
            </a:r>
          </a:p>
          <a:p>
            <a:pPr marL="1285875" lvl="3" indent="-257175" algn="just">
              <a:buFont typeface="Wingdings" pitchFamily="2" charset="2"/>
              <a:buChar char="Ø"/>
            </a:pPr>
            <a:r>
              <a:rPr lang="pt-BR" sz="2000" b="1" dirty="0"/>
              <a:t>Lab. Municipal de Ribeirão das Neves</a:t>
            </a:r>
          </a:p>
          <a:p>
            <a:pPr marL="600075" lvl="1" indent="-257175" algn="just">
              <a:buFont typeface="Wingdings" pitchFamily="2" charset="2"/>
              <a:buChar char="Ø"/>
            </a:pPr>
            <a:endParaRPr lang="pt-BR" sz="2000" b="1" dirty="0"/>
          </a:p>
          <a:p>
            <a:pPr marL="257175" indent="-257175" algn="just">
              <a:buFont typeface="Wingdings" pitchFamily="2" charset="2"/>
              <a:buChar char="Ø"/>
            </a:pPr>
            <a:endParaRPr lang="pt-BR" sz="2000" dirty="0"/>
          </a:p>
        </p:txBody>
      </p:sp>
      <p:sp>
        <p:nvSpPr>
          <p:cNvPr id="5" name="CaixaDeTexto 2"/>
          <p:cNvSpPr txBox="1"/>
          <p:nvPr/>
        </p:nvSpPr>
        <p:spPr>
          <a:xfrm>
            <a:off x="2735125" y="619919"/>
            <a:ext cx="592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000" b="1" dirty="0"/>
              <a:t>Instituto Octávio Magalhães –  LACEN/MG</a:t>
            </a:r>
          </a:p>
        </p:txBody>
      </p:sp>
    </p:spTree>
    <p:extLst>
      <p:ext uri="{BB962C8B-B14F-4D97-AF65-F5344CB8AC3E}">
        <p14:creationId xmlns:p14="http://schemas.microsoft.com/office/powerpoint/2010/main" val="1928503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036" y="3429000"/>
            <a:ext cx="3875964" cy="3429000"/>
          </a:xfrm>
          <a:prstGeom prst="rect">
            <a:avLst/>
          </a:prstGeom>
        </p:spPr>
      </p:pic>
      <p:sp>
        <p:nvSpPr>
          <p:cNvPr id="4" name="CaixaDeTexto 1"/>
          <p:cNvSpPr txBox="1"/>
          <p:nvPr/>
        </p:nvSpPr>
        <p:spPr>
          <a:xfrm>
            <a:off x="0" y="996066"/>
            <a:ext cx="8311487" cy="586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rgbClr val="0000FF"/>
                </a:solidFill>
              </a:rPr>
              <a:t>         Rede de laboratórios para diagnóstico de TB</a:t>
            </a:r>
          </a:p>
          <a:p>
            <a:endParaRPr lang="pt-BR" sz="800" b="1" dirty="0">
              <a:solidFill>
                <a:srgbClr val="0000FF"/>
              </a:solidFill>
            </a:endParaRPr>
          </a:p>
          <a:p>
            <a:r>
              <a:rPr lang="pt-BR" sz="2000" b="1" dirty="0"/>
              <a:t>         Laboratórios que realizam exames de </a:t>
            </a:r>
            <a:r>
              <a:rPr lang="pt-BR" sz="2000" b="1" dirty="0">
                <a:solidFill>
                  <a:srgbClr val="FF0000"/>
                </a:solidFill>
              </a:rPr>
              <a:t>cultivo em (LJ 07 Municípios):</a:t>
            </a:r>
          </a:p>
          <a:p>
            <a:endParaRPr lang="pt-BR" sz="2000" b="1" dirty="0">
              <a:solidFill>
                <a:srgbClr val="FF000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/>
              <a:t>Laboratório de Referência da Prefeitura de Belo Horizonte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/>
              <a:t>Laboratório de Microbiologia do Hospital Júlia Kubitschek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00FF"/>
                </a:solidFill>
              </a:rPr>
              <a:t>Laboratório Macrorregional de Juiz de Fora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00FF"/>
                </a:solidFill>
              </a:rPr>
              <a:t>Laboratório Macrorregional de Montes Claros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00FF"/>
                </a:solidFill>
              </a:rPr>
              <a:t>Laboratório Macrorregional de Teófilo Otoni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00FF"/>
                </a:solidFill>
              </a:rPr>
              <a:t>Laboratório Macrorregional de Pouso Alegre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00FF"/>
                </a:solidFill>
              </a:rPr>
              <a:t>Laboratório Macrorregional de Uberaba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/>
              <a:t>Laboratório de Microbiologia do Hospital Eduardo de Menezes – BH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/>
              <a:t>Laboratório do Hospital Municipal Odilon Behrens – BH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/>
              <a:t>Laboratório Hermes </a:t>
            </a:r>
            <a:r>
              <a:rPr lang="pt-BR" sz="2000" b="1" dirty="0" err="1"/>
              <a:t>Pardini</a:t>
            </a:r>
            <a:r>
              <a:rPr lang="pt-BR" sz="2000" b="1" dirty="0"/>
              <a:t> – BH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/>
              <a:t>Laboratório de Microbiologia do Hospital João Penido – Juiz de Fora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/>
              <a:t>Laboratório do Hospital Universitário de Juiz de Fora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pt-BR" sz="2000" b="1" dirty="0"/>
              <a:t>Laboratório do Hospital Universitário de Uberlândia</a:t>
            </a:r>
          </a:p>
          <a:p>
            <a:pPr lvl="1" algn="just"/>
            <a:endParaRPr lang="pt-BR" sz="2000" b="1" dirty="0"/>
          </a:p>
          <a:p>
            <a:pPr marL="257175" indent="-257175" algn="just">
              <a:buFont typeface="Wingdings" pitchFamily="2" charset="2"/>
              <a:buChar char="Ø"/>
            </a:pPr>
            <a:endParaRPr lang="pt-BR" sz="2000" dirty="0"/>
          </a:p>
        </p:txBody>
      </p:sp>
      <p:sp>
        <p:nvSpPr>
          <p:cNvPr id="5" name="CaixaDeTexto 2"/>
          <p:cNvSpPr txBox="1"/>
          <p:nvPr/>
        </p:nvSpPr>
        <p:spPr>
          <a:xfrm>
            <a:off x="2762420" y="595956"/>
            <a:ext cx="592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000" b="1" dirty="0"/>
              <a:t>Instituto Octávio Magalhães –  LACEN/MG</a:t>
            </a:r>
          </a:p>
        </p:txBody>
      </p:sp>
    </p:spTree>
    <p:extLst>
      <p:ext uri="{BB962C8B-B14F-4D97-AF65-F5344CB8AC3E}">
        <p14:creationId xmlns:p14="http://schemas.microsoft.com/office/powerpoint/2010/main" val="597578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1"/>
          <p:cNvSpPr>
            <a:spLocks/>
          </p:cNvSpPr>
          <p:nvPr/>
        </p:nvSpPr>
        <p:spPr bwMode="gray">
          <a:xfrm>
            <a:off x="5513696" y="1406113"/>
            <a:ext cx="3630304" cy="336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30969" indent="-130969" eaLnBrk="0" hangingPunct="0">
              <a:spcBef>
                <a:spcPct val="10000"/>
              </a:spcBef>
              <a:buClr>
                <a:srgbClr val="261C02"/>
              </a:buClr>
              <a:buSzPct val="90000"/>
              <a:defRPr/>
            </a:pPr>
            <a:r>
              <a:rPr lang="en-US" sz="2000" b="1" dirty="0" err="1">
                <a:solidFill>
                  <a:srgbClr val="000000"/>
                </a:solidFill>
                <a:cs typeface="Arial" charset="0"/>
              </a:rPr>
              <a:t>Sistema</a:t>
            </a: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charset="0"/>
              </a:rPr>
              <a:t>GeneXpert</a:t>
            </a: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charset="0"/>
              </a:rPr>
              <a:t>inclui</a:t>
            </a: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:</a:t>
            </a:r>
          </a:p>
          <a:p>
            <a:pPr marL="130969" indent="-130969" eaLnBrk="0" hangingPunct="0">
              <a:spcBef>
                <a:spcPct val="10000"/>
              </a:spcBef>
              <a:buClr>
                <a:srgbClr val="261C02"/>
              </a:buClr>
              <a:buSzPct val="90000"/>
              <a:defRPr/>
            </a:pPr>
            <a:endParaRPr lang="en-US" sz="2000" b="1" dirty="0">
              <a:solidFill>
                <a:srgbClr val="000000"/>
              </a:solidFill>
              <a:cs typeface="Arial" charset="0"/>
            </a:endParaRPr>
          </a:p>
          <a:p>
            <a:pPr marL="130969" indent="-130969" eaLnBrk="0" hangingPunct="0">
              <a:spcBef>
                <a:spcPct val="10000"/>
              </a:spcBef>
              <a:buClr>
                <a:srgbClr val="261C02"/>
              </a:buClr>
              <a:buSzPct val="90000"/>
              <a:buFont typeface="Arial" charset="0"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cs typeface="Arial" charset="0"/>
              </a:rPr>
              <a:t>Módulos</a:t>
            </a:r>
            <a:endParaRPr lang="en-US" sz="2000" b="1" dirty="0">
              <a:solidFill>
                <a:srgbClr val="000000"/>
              </a:solidFill>
              <a:cs typeface="Arial" charset="0"/>
            </a:endParaRPr>
          </a:p>
          <a:p>
            <a:pPr marL="381000" lvl="1" indent="-164306" eaLnBrk="0" hangingPunct="0">
              <a:spcBef>
                <a:spcPct val="10000"/>
              </a:spcBef>
              <a:buClr>
                <a:schemeClr val="tx2"/>
              </a:buClr>
              <a:buSzPct val="100000"/>
              <a:defRPr/>
            </a:pPr>
            <a:r>
              <a:rPr lang="en-US" sz="2000" b="1" dirty="0" err="1">
                <a:solidFill>
                  <a:srgbClr val="0179C1"/>
                </a:solidFill>
                <a:cs typeface="Arial" charset="0"/>
              </a:rPr>
              <a:t>Sistema</a:t>
            </a:r>
            <a:r>
              <a:rPr lang="en-US" sz="2000" b="1" dirty="0">
                <a:solidFill>
                  <a:srgbClr val="0179C1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0179C1"/>
                </a:solidFill>
                <a:cs typeface="Arial" charset="0"/>
              </a:rPr>
              <a:t>térmico</a:t>
            </a:r>
            <a:r>
              <a:rPr lang="en-US" sz="2000" b="1" dirty="0">
                <a:solidFill>
                  <a:srgbClr val="0179C1"/>
                </a:solidFill>
                <a:cs typeface="Arial" charset="0"/>
              </a:rPr>
              <a:t> e </a:t>
            </a:r>
            <a:r>
              <a:rPr lang="en-US" sz="2000" b="1" dirty="0" err="1">
                <a:solidFill>
                  <a:srgbClr val="0179C1"/>
                </a:solidFill>
                <a:cs typeface="Arial" charset="0"/>
              </a:rPr>
              <a:t>óptico</a:t>
            </a:r>
            <a:endParaRPr lang="en-US" sz="2000" b="1" dirty="0">
              <a:solidFill>
                <a:srgbClr val="0179C1"/>
              </a:solidFill>
              <a:cs typeface="Arial" charset="0"/>
            </a:endParaRPr>
          </a:p>
          <a:p>
            <a:pPr marL="130969" indent="-130969" eaLnBrk="0" hangingPunct="0">
              <a:spcBef>
                <a:spcPct val="10000"/>
              </a:spcBef>
              <a:buClr>
                <a:srgbClr val="261C02"/>
              </a:buClr>
              <a:buSzPct val="90000"/>
              <a:buFontTx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cs typeface="Arial" charset="0"/>
              </a:rPr>
              <a:t>Cartuchos</a:t>
            </a:r>
            <a:endParaRPr lang="en-US" sz="2000" b="1" dirty="0">
              <a:solidFill>
                <a:srgbClr val="000000"/>
              </a:solidFill>
              <a:cs typeface="Arial" charset="0"/>
            </a:endParaRPr>
          </a:p>
          <a:p>
            <a:pPr marL="381000" lvl="1" indent="-164306" eaLnBrk="0" hangingPunct="0">
              <a:spcBef>
                <a:spcPct val="10000"/>
              </a:spcBef>
              <a:buClr>
                <a:schemeClr val="tx2"/>
              </a:buClr>
              <a:buSzPct val="100000"/>
              <a:defRPr/>
            </a:pPr>
            <a:r>
              <a:rPr lang="en-US" sz="2000" b="1" dirty="0" err="1">
                <a:solidFill>
                  <a:srgbClr val="0179C1"/>
                </a:solidFill>
                <a:cs typeface="Arial" charset="0"/>
              </a:rPr>
              <a:t>Independentes</a:t>
            </a:r>
            <a:r>
              <a:rPr lang="en-US" sz="2000" b="1" dirty="0">
                <a:solidFill>
                  <a:srgbClr val="0179C1"/>
                </a:solidFill>
                <a:cs typeface="Arial" charset="0"/>
              </a:rPr>
              <a:t> </a:t>
            </a:r>
          </a:p>
          <a:p>
            <a:pPr marL="381000" lvl="1" indent="-164306" eaLnBrk="0" hangingPunct="0">
              <a:spcBef>
                <a:spcPct val="10000"/>
              </a:spcBef>
              <a:buClr>
                <a:schemeClr val="tx2"/>
              </a:buClr>
              <a:buSzPct val="100000"/>
              <a:defRPr/>
            </a:pPr>
            <a:r>
              <a:rPr lang="en-US" sz="2000" b="1" dirty="0" err="1">
                <a:solidFill>
                  <a:srgbClr val="0179C1"/>
                </a:solidFill>
                <a:cs typeface="Arial" charset="0"/>
              </a:rPr>
              <a:t>Descartáveis</a:t>
            </a:r>
            <a:endParaRPr lang="en-US" sz="2000" b="1" dirty="0">
              <a:solidFill>
                <a:srgbClr val="0179C1"/>
              </a:solidFill>
              <a:cs typeface="Arial" charset="0"/>
            </a:endParaRPr>
          </a:p>
          <a:p>
            <a:pPr marL="130969" indent="-130969" eaLnBrk="0" hangingPunct="0">
              <a:spcBef>
                <a:spcPct val="10000"/>
              </a:spcBef>
              <a:buClr>
                <a:srgbClr val="261C02"/>
              </a:buClr>
              <a:buSzPct val="90000"/>
              <a:buFontTx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cs typeface="Arial" charset="0"/>
              </a:rPr>
              <a:t>Sistema</a:t>
            </a: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 de </a:t>
            </a:r>
            <a:r>
              <a:rPr lang="en-US" sz="2000" b="1" dirty="0" err="1">
                <a:solidFill>
                  <a:srgbClr val="000000"/>
                </a:solidFill>
                <a:cs typeface="Arial" charset="0"/>
              </a:rPr>
              <a:t>Computador</a:t>
            </a:r>
            <a:endParaRPr lang="en-US" sz="2000" b="1" dirty="0">
              <a:solidFill>
                <a:srgbClr val="000000"/>
              </a:solidFill>
              <a:cs typeface="Arial" charset="0"/>
            </a:endParaRPr>
          </a:p>
          <a:p>
            <a:pPr marL="381000" lvl="1" indent="-164306" eaLnBrk="0" hangingPunct="0">
              <a:spcBef>
                <a:spcPct val="10000"/>
              </a:spcBef>
              <a:buClr>
                <a:schemeClr val="tx2"/>
              </a:buClr>
              <a:buSzPct val="100000"/>
              <a:defRPr/>
            </a:pPr>
            <a:r>
              <a:rPr lang="en-US" sz="2000" b="1" dirty="0">
                <a:solidFill>
                  <a:srgbClr val="0179C1"/>
                </a:solidFill>
                <a:cs typeface="Arial" charset="0"/>
              </a:rPr>
              <a:t>Software</a:t>
            </a:r>
          </a:p>
          <a:p>
            <a:pPr marL="381000" lvl="1" indent="-164306" eaLnBrk="0" hangingPunct="0">
              <a:spcBef>
                <a:spcPct val="10000"/>
              </a:spcBef>
              <a:buClr>
                <a:schemeClr val="tx2"/>
              </a:buClr>
              <a:buSzPct val="100000"/>
              <a:defRPr/>
            </a:pPr>
            <a:r>
              <a:rPr lang="en-US" sz="2000" b="1" dirty="0" err="1">
                <a:solidFill>
                  <a:srgbClr val="0179C1"/>
                </a:solidFill>
                <a:cs typeface="Arial" charset="0"/>
              </a:rPr>
              <a:t>Leitor</a:t>
            </a:r>
            <a:r>
              <a:rPr lang="en-US" sz="2000" b="1" dirty="0">
                <a:solidFill>
                  <a:srgbClr val="0179C1"/>
                </a:solidFill>
                <a:cs typeface="Arial" charset="0"/>
              </a:rPr>
              <a:t> de </a:t>
            </a:r>
            <a:r>
              <a:rPr lang="en-US" sz="2000" b="1" dirty="0" err="1">
                <a:solidFill>
                  <a:srgbClr val="0179C1"/>
                </a:solidFill>
                <a:cs typeface="Arial" charset="0"/>
              </a:rPr>
              <a:t>cód</a:t>
            </a:r>
            <a:r>
              <a:rPr lang="en-US" sz="2000" b="1" dirty="0">
                <a:solidFill>
                  <a:srgbClr val="0179C1"/>
                </a:solidFill>
                <a:cs typeface="Arial" charset="0"/>
              </a:rPr>
              <a:t>. De </a:t>
            </a:r>
            <a:r>
              <a:rPr lang="en-US" sz="2000" b="1" dirty="0" err="1">
                <a:solidFill>
                  <a:srgbClr val="0179C1"/>
                </a:solidFill>
                <a:cs typeface="Arial" charset="0"/>
              </a:rPr>
              <a:t>barras</a:t>
            </a:r>
            <a:endParaRPr lang="en-US" sz="2000" b="1" dirty="0">
              <a:solidFill>
                <a:srgbClr val="0179C1"/>
              </a:solidFill>
              <a:cs typeface="Arial" charset="0"/>
            </a:endParaRPr>
          </a:p>
          <a:p>
            <a:pPr marL="130969" indent="-130969" eaLnBrk="0" hangingPunct="0">
              <a:spcBef>
                <a:spcPct val="10000"/>
              </a:spcBef>
              <a:buClr>
                <a:srgbClr val="261C02"/>
              </a:buClr>
              <a:buSzPct val="90000"/>
              <a:buFontTx/>
              <a:buChar char="•"/>
              <a:defRPr/>
            </a:pPr>
            <a:r>
              <a:rPr lang="en-US" sz="2000" b="1" dirty="0" err="1">
                <a:solidFill>
                  <a:srgbClr val="000000"/>
                </a:solidFill>
                <a:cs typeface="Arial" charset="0"/>
              </a:rPr>
              <a:t>Acessórios</a:t>
            </a:r>
            <a:r>
              <a:rPr lang="en-US" sz="20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cs typeface="Arial" charset="0"/>
              </a:rPr>
              <a:t>Opcionais</a:t>
            </a:r>
            <a:endParaRPr lang="en-US" sz="2000" b="1" dirty="0">
              <a:solidFill>
                <a:srgbClr val="000000"/>
              </a:solidFill>
              <a:cs typeface="Arial" charset="0"/>
            </a:endParaRPr>
          </a:p>
          <a:p>
            <a:pPr marL="381000" lvl="1" indent="-164306" eaLnBrk="0" hangingPunct="0">
              <a:spcBef>
                <a:spcPct val="10000"/>
              </a:spcBef>
              <a:buClr>
                <a:schemeClr val="tx2"/>
              </a:buClr>
              <a:buSzPct val="100000"/>
              <a:defRPr/>
            </a:pPr>
            <a:r>
              <a:rPr lang="en-US" sz="2000" b="1" dirty="0" err="1">
                <a:solidFill>
                  <a:srgbClr val="0179C1"/>
                </a:solidFill>
                <a:cs typeface="Arial" charset="0"/>
              </a:rPr>
              <a:t>Impressora</a:t>
            </a:r>
            <a:r>
              <a:rPr lang="en-US" sz="2000" b="1" dirty="0">
                <a:solidFill>
                  <a:srgbClr val="0179C1"/>
                </a:solidFill>
                <a:cs typeface="Arial" charset="0"/>
              </a:rPr>
              <a:t> </a:t>
            </a:r>
          </a:p>
          <a:p>
            <a:pPr marL="381000" lvl="1" indent="-164306" eaLnBrk="0" hangingPunct="0">
              <a:spcBef>
                <a:spcPct val="10000"/>
              </a:spcBef>
              <a:buClr>
                <a:schemeClr val="tx2"/>
              </a:buClr>
              <a:buSzPct val="100000"/>
              <a:defRPr/>
            </a:pPr>
            <a:r>
              <a:rPr lang="en-US" sz="2000" b="1" dirty="0">
                <a:solidFill>
                  <a:srgbClr val="0179C1"/>
                </a:solidFill>
                <a:cs typeface="Arial" charset="0"/>
              </a:rPr>
              <a:t>UPS </a:t>
            </a:r>
          </a:p>
          <a:p>
            <a:pPr marL="130969" indent="-130969" eaLnBrk="0" hangingPunct="0">
              <a:spcBef>
                <a:spcPct val="10000"/>
              </a:spcBef>
              <a:buClr>
                <a:srgbClr val="261C02"/>
              </a:buClr>
              <a:buSzPct val="90000"/>
              <a:buFontTx/>
              <a:buChar char="•"/>
              <a:defRPr/>
            </a:pPr>
            <a:endParaRPr lang="en-US" sz="2000" b="1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4580" name="Group 7"/>
          <p:cNvGrpSpPr>
            <a:grpSpLocks/>
          </p:cNvGrpSpPr>
          <p:nvPr/>
        </p:nvGrpSpPr>
        <p:grpSpPr bwMode="auto">
          <a:xfrm>
            <a:off x="0" y="1832243"/>
            <a:ext cx="5377218" cy="4387252"/>
            <a:chOff x="234950" y="1543050"/>
            <a:chExt cx="4503738" cy="3235325"/>
          </a:xfrm>
        </p:grpSpPr>
        <p:pic>
          <p:nvPicPr>
            <p:cNvPr id="24581" name="Picture 6" descr="barcode_read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216" flipH="1">
              <a:off x="3270250" y="3798888"/>
              <a:ext cx="1468438" cy="69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14" descr="http://dell-deals.become.com/wp-content/uploads/2011/07/delloptiplex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50" y="1543050"/>
              <a:ext cx="2967038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8" descr="GX4_lef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913" y="1641475"/>
              <a:ext cx="1946275" cy="2112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10" descr="Xpert SA_Nasal_Comp_C#67DF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763" y="3594100"/>
              <a:ext cx="30162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CaixaDeTexto 8"/>
          <p:cNvSpPr txBox="1"/>
          <p:nvPr/>
        </p:nvSpPr>
        <p:spPr>
          <a:xfrm>
            <a:off x="1561155" y="638505"/>
            <a:ext cx="62151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b="1" dirty="0">
                <a:solidFill>
                  <a:srgbClr val="FF0000"/>
                </a:solidFill>
                <a:latin typeface="Bookman Old Style" pitchFamily="18" charset="0"/>
              </a:rPr>
              <a:t>REAL TIME PCR</a:t>
            </a:r>
          </a:p>
        </p:txBody>
      </p:sp>
    </p:spTree>
    <p:extLst>
      <p:ext uri="{BB962C8B-B14F-4D97-AF65-F5344CB8AC3E}">
        <p14:creationId xmlns:p14="http://schemas.microsoft.com/office/powerpoint/2010/main" val="1007076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892" y="680836"/>
            <a:ext cx="8748215" cy="719384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Teste Rápido Molecular – Produção MG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5754"/>
            <a:ext cx="9144000" cy="536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10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2"/>
          <p:cNvSpPr txBox="1"/>
          <p:nvPr/>
        </p:nvSpPr>
        <p:spPr>
          <a:xfrm>
            <a:off x="2803363" y="657194"/>
            <a:ext cx="592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000" b="1" dirty="0"/>
              <a:t>Instituto Octávio Magalhães –  LACEN/MG</a:t>
            </a:r>
          </a:p>
        </p:txBody>
      </p:sp>
      <p:cxnSp>
        <p:nvCxnSpPr>
          <p:cNvPr id="6" name="Conector reto 5"/>
          <p:cNvCxnSpPr/>
          <p:nvPr/>
        </p:nvCxnSpPr>
        <p:spPr>
          <a:xfrm flipH="1">
            <a:off x="724437" y="1425981"/>
            <a:ext cx="786361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intranet.funed.lan/wp-content/uploads/2014/04/Slid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5982"/>
            <a:ext cx="9144000" cy="543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596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139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0475" y="1024678"/>
            <a:ext cx="7886700" cy="482901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Realização de culturas (LJ) - MG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820"/>
            <a:ext cx="9144000" cy="523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601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687130"/>
            <a:ext cx="7886700" cy="601142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Teste de Sensibilidade – MG (FUNED)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820"/>
            <a:ext cx="9144000" cy="523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5913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8364" y="678787"/>
            <a:ext cx="8707271" cy="810090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Atividades desenvolvidas pelo LACEN - MG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62844" y="1828434"/>
            <a:ext cx="7740352" cy="275721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000" b="1" dirty="0"/>
              <a:t>Cultura (automatizada / manual)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b="1" dirty="0"/>
              <a:t>Teste de Sensibilidade (automatizada / manual)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b="1" dirty="0"/>
              <a:t>Identificação da espécie – TB e MNT (Provas Bioquímicas, Moleculares – PRA e Espectrometria de Massa (MALDI-TOF)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00FF"/>
                </a:solidFill>
              </a:rPr>
              <a:t>TSA para </a:t>
            </a:r>
            <a:r>
              <a:rPr lang="pt-BR" sz="2000" b="1" dirty="0" err="1">
                <a:solidFill>
                  <a:srgbClr val="0000FF"/>
                </a:solidFill>
              </a:rPr>
              <a:t>fármarcos</a:t>
            </a:r>
            <a:r>
              <a:rPr lang="pt-BR" sz="2000" b="1" dirty="0">
                <a:solidFill>
                  <a:srgbClr val="0000FF"/>
                </a:solidFill>
              </a:rPr>
              <a:t> de 2ª Linha (</a:t>
            </a:r>
            <a:r>
              <a:rPr lang="pt-BR" sz="2000" b="1" dirty="0" err="1">
                <a:solidFill>
                  <a:srgbClr val="0000FF"/>
                </a:solidFill>
              </a:rPr>
              <a:t>Microdiluição</a:t>
            </a:r>
            <a:r>
              <a:rPr lang="pt-BR" sz="2000" b="1" dirty="0">
                <a:solidFill>
                  <a:srgbClr val="0000FF"/>
                </a:solidFill>
              </a:rPr>
              <a:t> em placas / MIC)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b="1" dirty="0">
                <a:solidFill>
                  <a:srgbClr val="0000FF"/>
                </a:solidFill>
              </a:rPr>
              <a:t>TSA para MNT (</a:t>
            </a:r>
            <a:r>
              <a:rPr lang="pt-BR" sz="2000" b="1" dirty="0" err="1">
                <a:solidFill>
                  <a:srgbClr val="0000FF"/>
                </a:solidFill>
              </a:rPr>
              <a:t>Microdiluição</a:t>
            </a:r>
            <a:r>
              <a:rPr lang="pt-BR" sz="2000" b="1" dirty="0">
                <a:solidFill>
                  <a:srgbClr val="0000FF"/>
                </a:solidFill>
              </a:rPr>
              <a:t> em placas / MIC)</a:t>
            </a:r>
          </a:p>
          <a:p>
            <a:pPr marL="0" indent="0">
              <a:buNone/>
            </a:pPr>
            <a:endParaRPr lang="pt-BR" sz="2000" b="1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pt-BR" sz="2000" b="1" dirty="0">
              <a:solidFill>
                <a:srgbClr val="FF0000"/>
              </a:solidFill>
            </a:endParaRPr>
          </a:p>
          <a:p>
            <a:pPr>
              <a:buNone/>
            </a:pPr>
            <a:endParaRPr lang="pt-BR" sz="2000" b="1" dirty="0"/>
          </a:p>
          <a:p>
            <a:pPr>
              <a:buNone/>
            </a:pPr>
            <a:endParaRPr lang="pt-BR" sz="2000" b="1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E419BB8-2C31-42E4-AD00-95928874BA25}"/>
              </a:ext>
            </a:extLst>
          </p:cNvPr>
          <p:cNvSpPr txBox="1"/>
          <p:nvPr/>
        </p:nvSpPr>
        <p:spPr>
          <a:xfrm>
            <a:off x="1787856" y="4367285"/>
            <a:ext cx="659186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</a:rPr>
              <a:t>Controle de Qualidade – Baciloscopia (</a:t>
            </a:r>
            <a:r>
              <a:rPr lang="pt-BR" sz="2000" b="1" dirty="0">
                <a:solidFill>
                  <a:srgbClr val="00B050"/>
                </a:solidFill>
              </a:rPr>
              <a:t>em andamento</a:t>
            </a:r>
            <a:r>
              <a:rPr lang="pt-BR" sz="2000" b="1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</a:rPr>
              <a:t>Controle de Qualidade – Cultura (ainda não implantado)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FF0000"/>
                </a:solidFill>
              </a:rPr>
              <a:t>Supervisões dos laboratórios (</a:t>
            </a:r>
            <a:r>
              <a:rPr lang="pt-BR" sz="2000" b="1" dirty="0">
                <a:solidFill>
                  <a:srgbClr val="00B050"/>
                </a:solidFill>
              </a:rPr>
              <a:t>em andamento</a:t>
            </a:r>
            <a:r>
              <a:rPr lang="pt-BR" sz="2000" b="1" dirty="0">
                <a:solidFill>
                  <a:srgbClr val="FF0000"/>
                </a:solidFill>
              </a:rPr>
              <a:t>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84534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439519" y="566141"/>
            <a:ext cx="8004395" cy="92333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pt-BR" sz="2700" b="1" dirty="0">
                <a:solidFill>
                  <a:srgbClr val="000000"/>
                </a:solidFill>
                <a:latin typeface="Bookman Old Style" pitchFamily="18" charset="0"/>
              </a:rPr>
              <a:t>TESTE  DE SENSIBILIDADE  E IDENTIFICAÇÃO</a:t>
            </a:r>
          </a:p>
        </p:txBody>
      </p:sp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5593556" y="1978925"/>
            <a:ext cx="3550444" cy="24253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67500" tIns="35100" rIns="67500" bIns="3510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pt-BR" b="1" dirty="0">
                <a:solidFill>
                  <a:srgbClr val="000000"/>
                </a:solidFill>
                <a:latin typeface="Tahoma" pitchFamily="34" charset="0"/>
              </a:rPr>
              <a:t>Diluições: </a:t>
            </a:r>
            <a:r>
              <a:rPr lang="pt-BR" b="1" dirty="0">
                <a:solidFill>
                  <a:srgbClr val="FF0000"/>
                </a:solidFill>
                <a:latin typeface="Tahoma" pitchFamily="34" charset="0"/>
              </a:rPr>
              <a:t>10</a:t>
            </a:r>
            <a:r>
              <a:rPr lang="pt-BR" b="1" baseline="30000" dirty="0">
                <a:solidFill>
                  <a:srgbClr val="FF0000"/>
                </a:solidFill>
                <a:latin typeface="Tahoma" pitchFamily="34" charset="0"/>
              </a:rPr>
              <a:t>-3</a:t>
            </a:r>
            <a:r>
              <a:rPr lang="pt-BR" b="1" dirty="0">
                <a:solidFill>
                  <a:srgbClr val="FF0000"/>
                </a:solidFill>
                <a:latin typeface="Tahoma" pitchFamily="34" charset="0"/>
              </a:rPr>
              <a:t> e 10</a:t>
            </a:r>
            <a:r>
              <a:rPr lang="pt-BR" b="1" baseline="30000" dirty="0">
                <a:solidFill>
                  <a:srgbClr val="FF0000"/>
                </a:solidFill>
                <a:latin typeface="Tahoma" pitchFamily="34" charset="0"/>
              </a:rPr>
              <a:t>-5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pt-BR" b="1" dirty="0">
                <a:solidFill>
                  <a:srgbClr val="000000"/>
                </a:solidFill>
                <a:latin typeface="Tahoma" pitchFamily="34" charset="0"/>
              </a:rPr>
              <a:t>Número de Tubos LJ c/Drogas:  </a:t>
            </a:r>
            <a:r>
              <a:rPr lang="pt-BR" b="1" dirty="0">
                <a:solidFill>
                  <a:srgbClr val="FF0000"/>
                </a:solidFill>
                <a:latin typeface="Tahoma" pitchFamily="34" charset="0"/>
              </a:rPr>
              <a:t>18 Tubos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pt-BR" b="1" dirty="0">
                <a:solidFill>
                  <a:srgbClr val="000000"/>
                </a:solidFill>
                <a:latin typeface="Tahoma" pitchFamily="34" charset="0"/>
              </a:rPr>
              <a:t>Tempo p/Liberação: </a:t>
            </a:r>
            <a:r>
              <a:rPr lang="pt-BR" b="1" dirty="0">
                <a:solidFill>
                  <a:srgbClr val="FF0000"/>
                </a:solidFill>
                <a:latin typeface="Tahoma" pitchFamily="34" charset="0"/>
              </a:rPr>
              <a:t>42</a:t>
            </a:r>
            <a:r>
              <a:rPr lang="pt-BR" b="1" dirty="0">
                <a:solidFill>
                  <a:srgbClr val="000000"/>
                </a:solidFill>
                <a:latin typeface="Tahoma" pitchFamily="34" charset="0"/>
              </a:rPr>
              <a:t> Dias após o cultivo.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</a:pPr>
            <a:r>
              <a:rPr lang="pt-BR" b="1" dirty="0">
                <a:solidFill>
                  <a:srgbClr val="000000"/>
                </a:solidFill>
                <a:latin typeface="Tahoma" pitchFamily="34" charset="0"/>
              </a:rPr>
              <a:t>Cultivo para TS após </a:t>
            </a:r>
            <a:r>
              <a:rPr lang="pt-BR" b="1" dirty="0">
                <a:solidFill>
                  <a:srgbClr val="FF0000"/>
                </a:solidFill>
                <a:latin typeface="Tahoma" pitchFamily="34" charset="0"/>
              </a:rPr>
              <a:t>30</a:t>
            </a:r>
            <a:r>
              <a:rPr lang="pt-BR" b="1" dirty="0">
                <a:solidFill>
                  <a:srgbClr val="000000"/>
                </a:solidFill>
                <a:latin typeface="Tahoma" pitchFamily="34" charset="0"/>
              </a:rPr>
              <a:t> dias do plantio primário.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8925"/>
            <a:ext cx="5377218" cy="338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36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m para maldi tof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/>
          </a:p>
        </p:txBody>
      </p:sp>
      <p:sp>
        <p:nvSpPr>
          <p:cNvPr id="3" name="AutoShape 4" descr="Resultado de imagem para maldi tof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/>
          </a:p>
        </p:txBody>
      </p:sp>
      <p:sp>
        <p:nvSpPr>
          <p:cNvPr id="4" name="AutoShape 6" descr="Resultado de imagem para maldi tof"/>
          <p:cNvSpPr>
            <a:spLocks noChangeAspect="1" noChangeArrowheads="1"/>
          </p:cNvSpPr>
          <p:nvPr/>
        </p:nvSpPr>
        <p:spPr bwMode="auto">
          <a:xfrm>
            <a:off x="345281" y="9775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pt-BR" sz="1350"/>
          </a:p>
        </p:txBody>
      </p:sp>
      <p:pic>
        <p:nvPicPr>
          <p:cNvPr id="5" name="Picture 5" descr="C:\Users\claudio.augusto\Desktop\APRESENTAÇÃO FUNED - VISITA TECNICA MS SVS PNCT\IMAGENS TB\CULTURA LIQ MG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024" y="600501"/>
            <a:ext cx="2959975" cy="177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754946"/>
            <a:ext cx="5805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b="1" dirty="0"/>
              <a:t>Teste de Sensibilidade – Meio Líquido - MGIT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5569169" y="2723275"/>
            <a:ext cx="3574831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MGIT 2ª </a:t>
            </a:r>
            <a:r>
              <a:rPr lang="es-AR" b="1" dirty="0" err="1">
                <a:solidFill>
                  <a:srgbClr val="FF0000"/>
                </a:solidFill>
              </a:rPr>
              <a:t>Linha</a:t>
            </a:r>
            <a:r>
              <a:rPr lang="es-AR" b="1" dirty="0">
                <a:solidFill>
                  <a:srgbClr val="FF0000"/>
                </a:solidFill>
              </a:rPr>
              <a:t>:</a:t>
            </a:r>
          </a:p>
          <a:p>
            <a:endParaRPr lang="es-AR" sz="900" b="1" dirty="0"/>
          </a:p>
          <a:p>
            <a:pPr marL="557213" lvl="1" indent="-214313">
              <a:buFont typeface="Wingdings" pitchFamily="2" charset="2"/>
              <a:buChar char="Ø"/>
            </a:pPr>
            <a:r>
              <a:rPr lang="es-AR" b="1" dirty="0" err="1"/>
              <a:t>Kanamicina</a:t>
            </a:r>
            <a:r>
              <a:rPr lang="es-AR" b="1" dirty="0"/>
              <a:t> (K)</a:t>
            </a:r>
            <a:endParaRPr lang="pt-BR" b="1" dirty="0"/>
          </a:p>
          <a:p>
            <a:pPr marL="557213" lvl="1" indent="-214313">
              <a:buFont typeface="Wingdings" pitchFamily="2" charset="2"/>
              <a:buChar char="Ø"/>
            </a:pPr>
            <a:r>
              <a:rPr lang="es-AR" b="1" dirty="0" err="1"/>
              <a:t>Amicacina</a:t>
            </a:r>
            <a:r>
              <a:rPr lang="es-AR" b="1" dirty="0"/>
              <a:t> (A)</a:t>
            </a:r>
            <a:endParaRPr lang="pt-BR" b="1" dirty="0"/>
          </a:p>
          <a:p>
            <a:pPr marL="557213" lvl="1" indent="-214313">
              <a:buFont typeface="Wingdings" pitchFamily="2" charset="2"/>
              <a:buChar char="Ø"/>
            </a:pPr>
            <a:r>
              <a:rPr lang="es-AR" b="1" dirty="0" err="1"/>
              <a:t>Capreomicina</a:t>
            </a:r>
            <a:r>
              <a:rPr lang="es-AR" b="1" dirty="0"/>
              <a:t> (C)</a:t>
            </a:r>
            <a:endParaRPr lang="pt-BR" b="1" dirty="0"/>
          </a:p>
          <a:p>
            <a:pPr marL="557213" lvl="1" indent="-214313">
              <a:buFont typeface="Wingdings" pitchFamily="2" charset="2"/>
              <a:buChar char="Ø"/>
            </a:pPr>
            <a:r>
              <a:rPr lang="pt-BR" b="1" dirty="0" err="1"/>
              <a:t>Ofloxacina</a:t>
            </a:r>
            <a:r>
              <a:rPr lang="pt-BR" b="1" dirty="0"/>
              <a:t> (O)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pt-BR" b="1" dirty="0" err="1"/>
              <a:t>Moxifloxacina</a:t>
            </a:r>
            <a:endParaRPr lang="pt-BR" b="1" dirty="0"/>
          </a:p>
          <a:p>
            <a:pPr marL="557213" lvl="1" indent="-214313">
              <a:buFont typeface="Wingdings" pitchFamily="2" charset="2"/>
              <a:buChar char="Ø"/>
            </a:pPr>
            <a:r>
              <a:rPr lang="pt-BR" b="1" dirty="0"/>
              <a:t>Ácido p-</a:t>
            </a:r>
            <a:r>
              <a:rPr lang="pt-BR" b="1" dirty="0" err="1"/>
              <a:t>aminosalicílico</a:t>
            </a:r>
            <a:endParaRPr lang="pt-BR" b="1" dirty="0"/>
          </a:p>
          <a:p>
            <a:pPr marL="557213" lvl="1" indent="-214313">
              <a:buFont typeface="Wingdings" pitchFamily="2" charset="2"/>
              <a:buChar char="Ø"/>
            </a:pPr>
            <a:r>
              <a:rPr lang="pt-BR" b="1" dirty="0" err="1"/>
              <a:t>Etionamida</a:t>
            </a:r>
            <a:endParaRPr lang="pt-BR" b="1" dirty="0"/>
          </a:p>
          <a:p>
            <a:pPr lvl="1"/>
            <a:r>
              <a:rPr lang="pt-BR" b="1" dirty="0"/>
              <a:t>		</a:t>
            </a:r>
            <a:r>
              <a:rPr lang="pt-BR" b="1" dirty="0">
                <a:solidFill>
                  <a:srgbClr val="0000FF"/>
                </a:solidFill>
              </a:rPr>
              <a:t>56 dias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47296" y="2723275"/>
            <a:ext cx="247124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MGIT SIRE:</a:t>
            </a:r>
          </a:p>
          <a:p>
            <a:endParaRPr lang="es-AR" sz="900" b="1" dirty="0"/>
          </a:p>
          <a:p>
            <a:pPr marL="557213" lvl="1" indent="-214313">
              <a:buFont typeface="Wingdings" pitchFamily="2" charset="2"/>
              <a:buChar char="Ø"/>
            </a:pPr>
            <a:r>
              <a:rPr lang="pt-BR" b="1" dirty="0"/>
              <a:t>Estreptomicina (S)</a:t>
            </a:r>
          </a:p>
          <a:p>
            <a:pPr marL="557213" lvl="1" indent="-214313">
              <a:buFont typeface="Wingdings" pitchFamily="2" charset="2"/>
              <a:buChar char="Ø"/>
            </a:pPr>
            <a:r>
              <a:rPr lang="es-AR" b="1" dirty="0"/>
              <a:t>Isoniazida (I)</a:t>
            </a:r>
            <a:endParaRPr lang="pt-BR" b="1" dirty="0"/>
          </a:p>
          <a:p>
            <a:pPr marL="557213" lvl="1" indent="-214313">
              <a:buFont typeface="Wingdings" pitchFamily="2" charset="2"/>
              <a:buChar char="Ø"/>
            </a:pPr>
            <a:r>
              <a:rPr lang="es-AR" b="1" dirty="0"/>
              <a:t>Rifampicina (R)</a:t>
            </a:r>
            <a:endParaRPr lang="pt-BR" b="1" dirty="0"/>
          </a:p>
          <a:p>
            <a:pPr marL="557213" lvl="1" indent="-214313">
              <a:buFont typeface="Wingdings" pitchFamily="2" charset="2"/>
              <a:buChar char="Ø"/>
            </a:pPr>
            <a:r>
              <a:rPr lang="pt-BR" b="1" dirty="0"/>
              <a:t>Etambutol (E)</a:t>
            </a:r>
          </a:p>
          <a:p>
            <a:pPr lvl="1"/>
            <a:r>
              <a:rPr lang="pt-BR" b="1" dirty="0"/>
              <a:t>	</a:t>
            </a:r>
            <a:r>
              <a:rPr lang="pt-BR" b="1" dirty="0">
                <a:solidFill>
                  <a:srgbClr val="0000FF"/>
                </a:solidFill>
              </a:rPr>
              <a:t>13 dias</a:t>
            </a:r>
          </a:p>
        </p:txBody>
      </p:sp>
      <p:pic>
        <p:nvPicPr>
          <p:cNvPr id="10" name="Imagem 9" descr="14082012362.jpg"/>
          <p:cNvPicPr>
            <a:picLocks noChangeAspect="1"/>
          </p:cNvPicPr>
          <p:nvPr/>
        </p:nvPicPr>
        <p:blipFill rotWithShape="1">
          <a:blip r:embed="rId3" cstate="print"/>
          <a:srcRect l="9828" t="9656" r="45000"/>
          <a:stretch/>
        </p:blipFill>
        <p:spPr>
          <a:xfrm>
            <a:off x="2648607" y="1801505"/>
            <a:ext cx="2920562" cy="451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60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796" y="2356711"/>
            <a:ext cx="2669204" cy="364403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6" y="857249"/>
            <a:ext cx="2820473" cy="269670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943" y="857251"/>
            <a:ext cx="3661854" cy="269670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3956"/>
            <a:ext cx="6474797" cy="244679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474796" y="857249"/>
            <a:ext cx="26692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700" b="1" dirty="0">
                <a:solidFill>
                  <a:srgbClr val="0000FF"/>
                </a:solidFill>
              </a:rPr>
              <a:t>Espectrometria de Massa     </a:t>
            </a:r>
            <a:r>
              <a:rPr lang="pt-BR" sz="2700" b="1" dirty="0" err="1">
                <a:solidFill>
                  <a:srgbClr val="0000FF"/>
                </a:solidFill>
              </a:rPr>
              <a:t>Maldi</a:t>
            </a:r>
            <a:r>
              <a:rPr lang="pt-BR" sz="2700" b="1" dirty="0">
                <a:solidFill>
                  <a:srgbClr val="0000FF"/>
                </a:solidFill>
              </a:rPr>
              <a:t> </a:t>
            </a:r>
            <a:r>
              <a:rPr lang="pt-BR" sz="2700" b="1" dirty="0" err="1">
                <a:solidFill>
                  <a:srgbClr val="0000FF"/>
                </a:solidFill>
              </a:rPr>
              <a:t>Tof</a:t>
            </a:r>
            <a:endParaRPr lang="pt-BR" sz="27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84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t="10038" r="14555" b="10865"/>
          <a:stretch/>
        </p:blipFill>
        <p:spPr bwMode="auto">
          <a:xfrm>
            <a:off x="0" y="614149"/>
            <a:ext cx="9144000" cy="538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432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343257"/>
              </p:ext>
            </p:extLst>
          </p:nvPr>
        </p:nvGraphicFramePr>
        <p:xfrm>
          <a:off x="-1" y="0"/>
          <a:ext cx="9144002" cy="6858001"/>
        </p:xfrm>
        <a:graphic>
          <a:graphicData uri="http://schemas.openxmlformats.org/drawingml/2006/table">
            <a:tbl>
              <a:tblPr/>
              <a:tblGrid>
                <a:gridCol w="13006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1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05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78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41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03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7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08707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Caracterís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 ticas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Bacilosco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 pia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9900"/>
                          </a:solidFill>
                          <a:effectLst/>
                          <a:latin typeface="Arial"/>
                        </a:rPr>
                        <a:t>TRM-TB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Cultura Manual em  </a:t>
                      </a:r>
                      <a:r>
                        <a:rPr lang="pt-BR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LJ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Cultura Automatizada </a:t>
                      </a:r>
                      <a:r>
                        <a:rPr lang="pt-BR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MGIT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TSA                   Manual com </a:t>
                      </a:r>
                      <a:r>
                        <a:rPr lang="pt-BR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LJ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</a:t>
                      </a:r>
                      <a:r>
                        <a:rPr lang="pt-BR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Arial"/>
                        </a:rPr>
                        <a:t>(Padrão Ouro)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 TSA              Automatizada             </a:t>
                      </a:r>
                      <a:r>
                        <a:rPr lang="pt-BR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MGIT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MIC  em</a:t>
                      </a:r>
                      <a:r>
                        <a:rPr lang="pt-BR" sz="14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Placa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217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Sensibilidade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5000 - 10 000 BAAR/mL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10 - 100 BAAR/mL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10 - 100 BAAR/mL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10 BAAR/</a:t>
                      </a:r>
                      <a:r>
                        <a:rPr lang="pt-BR" sz="12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mL</a:t>
                      </a:r>
                      <a:endParaRPr lang="pt-BR" sz="1200" b="1" i="0" u="none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20 UFC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20 UFC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NA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04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Especificidade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BAAR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Identificação da espécie e Resistência a Rifampicina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Identificação da espécie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Identificação da espécie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SENSÍVEL</a:t>
                      </a:r>
                      <a:r>
                        <a:rPr lang="pt-BR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/ RESISTENTE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SENSÍVEL</a:t>
                      </a:r>
                      <a:r>
                        <a:rPr lang="pt-BR" sz="12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/   RESISTENTE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MIC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185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Custo dos Reagentes (estimativa)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R$ 0,80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R$ 33,88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R$ 15,00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R$ 43,00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R$ 115,00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R$ 240,00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R$ 180,00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3639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Complexidade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Baixa                         Sem Cabine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Baixa (Controle de Temperatura ambiente)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Média                           Com Cabine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Média                                 Com Cabine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Alta                           NB3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Alta                                NB3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Alta                                NB3</a:t>
                      </a:r>
                    </a:p>
                    <a:p>
                      <a:pPr algn="ctr" rtl="0" fontAlgn="ctr"/>
                      <a:endParaRPr lang="pt-BR" sz="1200" b="1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2170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Tempo para o Resultado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 hora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 horas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60 dias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45 dias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42 dias (após 30 dias de cultura)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13 dias (após 30 dias de cultura)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35 dias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4722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Prioridade para a utilização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Diagnóstico e Controle para Adultos SR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Diagnóstico /</a:t>
                      </a: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Retratamento (?) / </a:t>
                      </a:r>
                      <a:r>
                        <a:rPr lang="pt-BR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Extra-Pulmonar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Crianças, TB extra-pulmonar, coinfecção VIH, BAAR (-) com clínica e Rx.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Crianças, TB extra-pulmonar, coinfecção VIH, BAAR (-) com clínica e Rx. 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Todas as Cepas Isoladas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Todas as Cepas Isoladas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Mycobacterium</a:t>
                      </a:r>
                      <a:r>
                        <a:rPr lang="pt-BR" sz="1200" b="1" i="1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tuberculosis /</a:t>
                      </a:r>
                    </a:p>
                    <a:p>
                      <a:pPr algn="ctr" rtl="0" fontAlgn="ctr"/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Micobactérias crescimento rápido e lento</a:t>
                      </a:r>
                    </a:p>
                  </a:txBody>
                  <a:tcPr marL="5945" marR="5945" marT="594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961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356180"/>
              </p:ext>
            </p:extLst>
          </p:nvPr>
        </p:nvGraphicFramePr>
        <p:xfrm>
          <a:off x="0" y="0"/>
          <a:ext cx="9144001" cy="6858000"/>
        </p:xfrm>
        <a:graphic>
          <a:graphicData uri="http://schemas.openxmlformats.org/drawingml/2006/table">
            <a:tbl>
              <a:tblPr/>
              <a:tblGrid>
                <a:gridCol w="1856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45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16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8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1671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Exames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Complexicidade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Nível de Segurança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Tempo Liberação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Custo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4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Baciloscopia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Baixa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NB2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24h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Baixo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34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TRM-TB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Baixa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NB2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3h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Alto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4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Cultura LJ / OK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Média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NB2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 dias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Médio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34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Cultura automatizada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Média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NB2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 dias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Alto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34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TSA - Proporções LJ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NB3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 dias após cultura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Alto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34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TSA – Automatizado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NB3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 dias após cultura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Alto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34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TSA - 2ª Linha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Alta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NB3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60 dias após TSA 1ª Linha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Alto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34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PRA – MNT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Média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NB2 / </a:t>
                      </a:r>
                      <a:r>
                        <a:rPr lang="pt-B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Biomol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 dias após isolamento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Médio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93476"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MIC – MNT / TB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Média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NB3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45 dias após cultura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Alto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30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/>
          <p:nvPr/>
        </p:nvSpPr>
        <p:spPr>
          <a:xfrm>
            <a:off x="0" y="104877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2000" b="1" dirty="0"/>
              <a:t>Hoje, possui </a:t>
            </a:r>
            <a:r>
              <a:rPr lang="pt-BR" sz="2000" b="1" dirty="0">
                <a:solidFill>
                  <a:srgbClr val="800000"/>
                </a:solidFill>
              </a:rPr>
              <a:t>37 LABORATÓRIOS DE ANÁLISES</a:t>
            </a:r>
            <a:r>
              <a:rPr lang="pt-BR" sz="2000" b="1" dirty="0"/>
              <a:t>, sendo 22 para diagnóstico laboratorial das doenças de notificação compulsória e 15 para análises de vigilância sanitária e ambiental.</a:t>
            </a:r>
          </a:p>
          <a:p>
            <a:pPr algn="just"/>
            <a:endParaRPr lang="pt-BR" sz="2000" dirty="0"/>
          </a:p>
        </p:txBody>
      </p:sp>
      <p:sp>
        <p:nvSpPr>
          <p:cNvPr id="5" name="CaixaDeTexto 2"/>
          <p:cNvSpPr txBox="1"/>
          <p:nvPr/>
        </p:nvSpPr>
        <p:spPr>
          <a:xfrm>
            <a:off x="2662030" y="575895"/>
            <a:ext cx="592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000" b="1" dirty="0"/>
              <a:t>Instituto Octávio Magalhães –  LACEN/MG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58" y="2156660"/>
            <a:ext cx="3074842" cy="2456280"/>
          </a:xfrm>
          <a:prstGeom prst="rect">
            <a:avLst/>
          </a:prstGeom>
        </p:spPr>
      </p:pic>
      <p:pic>
        <p:nvPicPr>
          <p:cNvPr id="1026" name="Picture 2" descr="C:\Users\claudio.augusto\Desktop\APRESENTAÇÃO FUNED - VISITA TECNICA MS SVS PNCT\IMAGENS TB\cultu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873" y="4612941"/>
            <a:ext cx="3042035" cy="22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laudio.augusto\Desktop\APRESENTAÇÃO FUNED - VISITA TECNICA MS SVS PNCT\IMAGENS TB\EPI NB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0" y="2156659"/>
            <a:ext cx="2998204" cy="24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laudio.augusto\Desktop\APRESENTAÇÃO FUNED - VISITA TECNICA MS SVS PNCT\IMAGENS TB\NB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954" y="2156657"/>
            <a:ext cx="3042035" cy="24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laudio.augusto\Desktop\APRESENTAÇÃO FUNED - VISITA TECNICA MS SVS PNCT\IMAGENS TB\CULTURA LIQ MGI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909" y="4612941"/>
            <a:ext cx="3002092" cy="224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claudio.augusto\Desktop\APRESENTAÇÃO FUNED - VISITA TECNICA MS SVS PNCT\IMAGENS TB\BAA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2943"/>
            <a:ext cx="3070954" cy="224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17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37456" y="894700"/>
            <a:ext cx="856705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Ministério da Saúde</a:t>
            </a:r>
          </a:p>
          <a:p>
            <a:pPr algn="ctr"/>
            <a:r>
              <a:rPr lang="pt-BR" dirty="0"/>
              <a:t>Secretaria de Vigilância em Saúde</a:t>
            </a:r>
          </a:p>
          <a:p>
            <a:pPr algn="ctr"/>
            <a:r>
              <a:rPr lang="pt-BR" dirty="0"/>
              <a:t>Departamento de Doenças de Condições Crônicas e Infecções Sexualmente</a:t>
            </a:r>
          </a:p>
          <a:p>
            <a:pPr algn="ctr"/>
            <a:r>
              <a:rPr lang="pt-BR" dirty="0"/>
              <a:t>Transmissíveis</a:t>
            </a:r>
          </a:p>
          <a:p>
            <a:pPr algn="ctr"/>
            <a:r>
              <a:rPr lang="pt-BR" dirty="0"/>
              <a:t>Coordenação-Geral de Vigilância das Doenças de Transmissão Respiratória de</a:t>
            </a:r>
          </a:p>
          <a:p>
            <a:pPr algn="ctr"/>
            <a:r>
              <a:rPr lang="pt-BR" dirty="0"/>
              <a:t>Condições Crônicas</a:t>
            </a:r>
          </a:p>
          <a:p>
            <a:pPr algn="ctr"/>
            <a:endParaRPr lang="pt-BR" dirty="0"/>
          </a:p>
          <a:p>
            <a:r>
              <a:rPr lang="pt-BR" b="1" dirty="0"/>
              <a:t>OFÍCIO CIRCULAR Nº 7/2019/CGDR/.DCCI/SVS/MS</a:t>
            </a:r>
          </a:p>
          <a:p>
            <a:endParaRPr lang="pt-BR" dirty="0"/>
          </a:p>
          <a:p>
            <a:pPr algn="r"/>
            <a:r>
              <a:rPr lang="pt-BR" b="1" dirty="0">
                <a:solidFill>
                  <a:srgbClr val="2E45F0"/>
                </a:solidFill>
              </a:rPr>
              <a:t>Brasília, 31 de outubro de 2019.</a:t>
            </a:r>
          </a:p>
          <a:p>
            <a:endParaRPr lang="pt-BR" dirty="0"/>
          </a:p>
          <a:p>
            <a:r>
              <a:rPr lang="pt-BR" dirty="0"/>
              <a:t>Aos(à) Coordenadores(as) dos Programas Estaduais de Controle da Tuberculose</a:t>
            </a:r>
          </a:p>
          <a:p>
            <a:endParaRPr lang="pt-BR" dirty="0"/>
          </a:p>
          <a:p>
            <a:r>
              <a:rPr lang="pt-BR" b="1" dirty="0"/>
              <a:t>Assunto: Atualização das recomendações sobre o diagnóstico laboratorial</a:t>
            </a:r>
          </a:p>
          <a:p>
            <a:r>
              <a:rPr lang="pt-BR" b="1" dirty="0"/>
              <a:t>da tuberculose.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8201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9CA97F8-6150-4587-89DC-5F120D544FD8}"/>
              </a:ext>
            </a:extLst>
          </p:cNvPr>
          <p:cNvSpPr txBox="1"/>
          <p:nvPr/>
        </p:nvSpPr>
        <p:spPr>
          <a:xfrm>
            <a:off x="998289" y="100668"/>
            <a:ext cx="734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Resultados possíveis para TRM-TB com </a:t>
            </a:r>
            <a:r>
              <a:rPr lang="pt-BR" sz="2000" b="1" dirty="0" err="1"/>
              <a:t>Xpert</a:t>
            </a:r>
            <a:r>
              <a:rPr lang="pt-BR" sz="2000" b="1" dirty="0"/>
              <a:t> MTB/RIF ULTRA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9333F5-F0A2-40FD-80C2-C88676430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60" t="11223" r="21651" b="16361"/>
          <a:stretch/>
        </p:blipFill>
        <p:spPr>
          <a:xfrm>
            <a:off x="0" y="763398"/>
            <a:ext cx="9144000" cy="609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209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78172" y="809294"/>
            <a:ext cx="84980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rgbClr val="2E45F0"/>
                </a:solidFill>
              </a:rPr>
              <a:t>3.2. Locais com acesso ao TRM-TB</a:t>
            </a:r>
          </a:p>
          <a:p>
            <a:endParaRPr lang="pt-BR" b="1" dirty="0">
              <a:solidFill>
                <a:srgbClr val="2E45F0"/>
              </a:solidFill>
            </a:endParaRPr>
          </a:p>
          <a:p>
            <a:r>
              <a:rPr lang="pt-BR" dirty="0"/>
              <a:t>3.2.1. </a:t>
            </a:r>
            <a:r>
              <a:rPr lang="pt-BR" b="1" dirty="0"/>
              <a:t>Casos novos (adultos e adolescentes) de TB pulmonar na</a:t>
            </a:r>
          </a:p>
          <a:p>
            <a:r>
              <a:rPr lang="pt-BR" b="1" dirty="0"/>
              <a:t>população geral, profissionais de saúde, população privada de liberdade,</a:t>
            </a:r>
          </a:p>
          <a:p>
            <a:r>
              <a:rPr lang="pt-BR" b="1" dirty="0"/>
              <a:t>população em situação de rua, população indígena e contatos de TB</a:t>
            </a:r>
          </a:p>
          <a:p>
            <a:r>
              <a:rPr lang="pt-BR" b="1" dirty="0"/>
              <a:t>resistente</a:t>
            </a:r>
            <a:r>
              <a:rPr lang="pt-BR" dirty="0"/>
              <a:t>: realizar cultura em todos os casos com MTB detectado no TRM-TB</a:t>
            </a:r>
          </a:p>
          <a:p>
            <a:r>
              <a:rPr lang="pt-BR" dirty="0"/>
              <a:t>(Figura 1);</a:t>
            </a:r>
          </a:p>
          <a:p>
            <a:r>
              <a:rPr lang="pt-BR" dirty="0"/>
              <a:t>3.2.2. </a:t>
            </a:r>
            <a:r>
              <a:rPr lang="pt-BR" b="1" dirty="0"/>
              <a:t>Casos novos (adultos e adolescentes) de TB pulmonar em</a:t>
            </a:r>
          </a:p>
          <a:p>
            <a:r>
              <a:rPr lang="pt-BR" b="1" dirty="0"/>
              <a:t>PVHIV: </a:t>
            </a:r>
            <a:r>
              <a:rPr lang="pt-BR" dirty="0"/>
              <a:t>realizar cultura em todos os casos com sinais e sintomas de TB (Figura</a:t>
            </a:r>
          </a:p>
          <a:p>
            <a:r>
              <a:rPr lang="pt-BR" dirty="0"/>
              <a:t>2);</a:t>
            </a:r>
          </a:p>
          <a:p>
            <a:r>
              <a:rPr lang="pt-BR" dirty="0"/>
              <a:t>3.2.3. </a:t>
            </a:r>
            <a:r>
              <a:rPr lang="pt-BR" b="1" dirty="0"/>
              <a:t>Casos novos em crianças menores de 10 anos: </a:t>
            </a:r>
            <a:r>
              <a:rPr lang="pt-BR" dirty="0"/>
              <a:t>realizar cultura em</a:t>
            </a:r>
          </a:p>
          <a:p>
            <a:r>
              <a:rPr lang="pt-BR" dirty="0"/>
              <a:t>todos os casos com sinais e sintomas de TB, quando amostra disponível;</a:t>
            </a:r>
          </a:p>
          <a:p>
            <a:r>
              <a:rPr lang="pt-BR" dirty="0"/>
              <a:t>3.2.4. </a:t>
            </a:r>
            <a:r>
              <a:rPr lang="pt-BR" b="1" dirty="0"/>
              <a:t>Casos novos de TB extrapulmonar: </a:t>
            </a:r>
            <a:r>
              <a:rPr lang="pt-BR" dirty="0"/>
              <a:t>realizar cultura em todos os</a:t>
            </a:r>
          </a:p>
          <a:p>
            <a:r>
              <a:rPr lang="pt-BR" dirty="0"/>
              <a:t>casos com sinais e sintomas de TB;</a:t>
            </a:r>
          </a:p>
          <a:p>
            <a:r>
              <a:rPr lang="pt-BR" dirty="0"/>
              <a:t>3.2.5. </a:t>
            </a:r>
            <a:r>
              <a:rPr lang="pt-BR" b="1" dirty="0"/>
              <a:t>Casos de retratamento/triagem: </a:t>
            </a:r>
            <a:r>
              <a:rPr lang="pt-BR" dirty="0"/>
              <a:t>realizar cultura em todos os</a:t>
            </a:r>
          </a:p>
          <a:p>
            <a:r>
              <a:rPr lang="pt-BR" dirty="0"/>
              <a:t>casos com sinais e sintomas de TB (Figura 3).</a:t>
            </a:r>
          </a:p>
          <a:p>
            <a:r>
              <a:rPr lang="pt-BR" dirty="0"/>
              <a:t>3.2.6. O material genético das micobactérias não tuberculosas (MNT) não é</a:t>
            </a:r>
          </a:p>
          <a:p>
            <a:r>
              <a:rPr lang="pt-BR" dirty="0"/>
              <a:t>detectado pelo TRM-TB. Assim, para os casos com sinais e sintomas de MNT, as</a:t>
            </a:r>
          </a:p>
          <a:p>
            <a:r>
              <a:rPr lang="pt-BR" dirty="0"/>
              <a:t>amostras devem seguir para a realização de cultura e identificação da espécie.</a:t>
            </a:r>
          </a:p>
        </p:txBody>
      </p:sp>
    </p:spTree>
    <p:extLst>
      <p:ext uri="{BB962C8B-B14F-4D97-AF65-F5344CB8AC3E}">
        <p14:creationId xmlns:p14="http://schemas.microsoft.com/office/powerpoint/2010/main" val="605362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F22A53F-8BBD-4230-AD8B-0CCA51DA4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67" t="13833" r="24680" b="951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2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C39D88B-8E7F-4033-B0CE-D49D54FA1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1" t="15790" r="23761" b="52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74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D8DCB74-0281-4987-9D44-B0BBD9DF9C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9" t="16931" r="24587" b="494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5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E71BDD7-BAE3-42FD-902A-A115FC5DBD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18" t="14485" r="24587" b="83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76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83568" y="1700808"/>
            <a:ext cx="82296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  <a:buFont typeface="Symbol" pitchFamily="18" charset="2"/>
              <a:buNone/>
            </a:pPr>
            <a:r>
              <a:rPr lang="pt-BR" sz="2800" b="1" dirty="0">
                <a:solidFill>
                  <a:srgbClr val="970505"/>
                </a:solidFill>
                <a:latin typeface="Times New Roman" pitchFamily="18" charset="0"/>
              </a:rPr>
              <a:t>Condição alcançada da utilização conjunta:</a:t>
            </a:r>
          </a:p>
          <a:p>
            <a:pPr marL="914400" lvl="1" indent="-457200" algn="just">
              <a:lnSpc>
                <a:spcPct val="12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pt-BR" sz="2800" b="1" dirty="0">
                <a:solidFill>
                  <a:srgbClr val="1D1D59"/>
                </a:solidFill>
                <a:latin typeface="Times New Roman" pitchFamily="18" charset="0"/>
              </a:rPr>
              <a:t>Equipamentos de proteção</a:t>
            </a:r>
          </a:p>
          <a:p>
            <a:pPr marL="914400" lvl="1" indent="-457200" algn="just">
              <a:lnSpc>
                <a:spcPct val="12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pt-BR" sz="2800" b="1" dirty="0">
                <a:solidFill>
                  <a:srgbClr val="1D1D59"/>
                </a:solidFill>
                <a:latin typeface="Times New Roman" pitchFamily="18" charset="0"/>
              </a:rPr>
              <a:t>Práticas e procedimentos laboratoriais</a:t>
            </a:r>
          </a:p>
          <a:p>
            <a:pPr marL="914400" lvl="1" indent="-457200" algn="just">
              <a:lnSpc>
                <a:spcPct val="12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pt-BR" sz="2800" b="1" dirty="0">
                <a:solidFill>
                  <a:srgbClr val="1D1D59"/>
                </a:solidFill>
                <a:latin typeface="Times New Roman" pitchFamily="18" charset="0"/>
              </a:rPr>
              <a:t>Estrutura física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  <a:buFont typeface="Symbol" pitchFamily="18" charset="2"/>
              <a:buNone/>
            </a:pPr>
            <a:r>
              <a:rPr lang="pt-BR" sz="2800" b="1" dirty="0">
                <a:solidFill>
                  <a:srgbClr val="1D1D59"/>
                </a:solidFill>
                <a:latin typeface="Tahoma" pitchFamily="34" charset="0"/>
              </a:rPr>
              <a:t>			</a:t>
            </a:r>
            <a:r>
              <a:rPr lang="pt-BR" sz="2800" b="1" dirty="0">
                <a:solidFill>
                  <a:srgbClr val="1D1D59"/>
                </a:solidFill>
                <a:latin typeface="Times New Roman" pitchFamily="18" charset="0"/>
              </a:rPr>
              <a:t>			</a:t>
            </a:r>
            <a:r>
              <a:rPr lang="pt-BR" sz="1600" b="1" dirty="0">
                <a:solidFill>
                  <a:srgbClr val="1D1D59"/>
                </a:solidFill>
                <a:latin typeface="Times New Roman" pitchFamily="18" charset="0"/>
              </a:rPr>
              <a:t>Fonte: Brasil, 2008.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827088" y="627063"/>
            <a:ext cx="7561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600" b="1" i="1">
                <a:solidFill>
                  <a:srgbClr val="970505"/>
                </a:solidFill>
                <a:latin typeface="Times New Roman" pitchFamily="18" charset="0"/>
              </a:rPr>
              <a:t>BIOSSEGURANÇA</a:t>
            </a:r>
          </a:p>
        </p:txBody>
      </p:sp>
    </p:spTree>
    <p:extLst>
      <p:ext uri="{BB962C8B-B14F-4D97-AF65-F5344CB8AC3E}">
        <p14:creationId xmlns:p14="http://schemas.microsoft.com/office/powerpoint/2010/main" val="41099002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95288" y="2348731"/>
            <a:ext cx="8280400" cy="360054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4000" b="1" dirty="0">
                <a:solidFill>
                  <a:srgbClr val="1D1D59"/>
                </a:solidFill>
                <a:latin typeface="Times New Roman" pitchFamily="18" charset="0"/>
                <a:cs typeface="Times New Roman" pitchFamily="18" charset="0"/>
              </a:rPr>
              <a:t>Riscos potenciais associados aos trabalhos desenvolvidos</a:t>
            </a:r>
          </a:p>
          <a:p>
            <a:pPr marL="457200" indent="-457200" algn="just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4000" b="1" dirty="0">
                <a:solidFill>
                  <a:srgbClr val="1D1D59"/>
                </a:solidFill>
                <a:latin typeface="Times New Roman" pitchFamily="18" charset="0"/>
                <a:cs typeface="Times New Roman" pitchFamily="18" charset="0"/>
              </a:rPr>
              <a:t>Cuidados necessários para evitar ou minimizar a exposição ao agente de risco</a:t>
            </a:r>
          </a:p>
          <a:p>
            <a:pPr marL="457200" indent="-457200" algn="just" fontAlgn="auto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pt-BR" sz="4000" b="1" dirty="0">
                <a:solidFill>
                  <a:srgbClr val="1D1D59"/>
                </a:solidFill>
                <a:latin typeface="Times New Roman" pitchFamily="18" charset="0"/>
                <a:cs typeface="Times New Roman" pitchFamily="18" charset="0"/>
              </a:rPr>
              <a:t>Procedimentos em caso de exposição </a:t>
            </a:r>
          </a:p>
          <a:p>
            <a:pPr algn="just" fontAlgn="auto">
              <a:lnSpc>
                <a:spcPct val="120000"/>
              </a:lnSpc>
              <a:spcAft>
                <a:spcPts val="0"/>
              </a:spcAft>
              <a:buFont typeface="Symbol" pitchFamily="18" charset="2"/>
              <a:buChar char="-"/>
            </a:pPr>
            <a:endParaRPr lang="pt-BR" b="1" dirty="0">
              <a:solidFill>
                <a:srgbClr val="1D1D5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pt-BR" b="1" dirty="0">
                <a:solidFill>
                  <a:srgbClr val="1D1D59"/>
                </a:solidFill>
                <a:latin typeface="Times New Roman" pitchFamily="18" charset="0"/>
                <a:cs typeface="Times New Roman" pitchFamily="18" charset="0"/>
              </a:rPr>
              <a:t>					                       </a:t>
            </a:r>
            <a:r>
              <a:rPr lang="pt-BR" sz="1800" b="1" dirty="0">
                <a:solidFill>
                  <a:srgbClr val="1D1D59"/>
                </a:solidFill>
                <a:latin typeface="Times New Roman" pitchFamily="18" charset="0"/>
                <a:cs typeface="Times New Roman" pitchFamily="18" charset="0"/>
              </a:rPr>
              <a:t>Fonte: OMS, 2004</a:t>
            </a:r>
            <a:r>
              <a:rPr lang="pt-BR" sz="1200" b="1" dirty="0">
                <a:solidFill>
                  <a:srgbClr val="1D1D5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11560" y="836712"/>
            <a:ext cx="496855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400" b="1" i="1" dirty="0">
                <a:solidFill>
                  <a:srgbClr val="970505"/>
                </a:solidFill>
                <a:latin typeface="Times New Roman" pitchFamily="18" charset="0"/>
              </a:rPr>
              <a:t>Profissionais devem saber</a:t>
            </a:r>
          </a:p>
        </p:txBody>
      </p:sp>
      <p:pic>
        <p:nvPicPr>
          <p:cNvPr id="5122" name="Picture 2" descr="Resultado de imagem para EPI PARA BIOSSEGURANÃ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51" y="0"/>
            <a:ext cx="3593849" cy="249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324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730619" y="1668923"/>
            <a:ext cx="8135938" cy="491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600" dirty="0">
                <a:solidFill>
                  <a:srgbClr val="1D1D59"/>
                </a:solidFill>
                <a:latin typeface="Times New Roman" pitchFamily="18" charset="0"/>
              </a:rPr>
              <a:t> </a:t>
            </a:r>
            <a:r>
              <a:rPr lang="pt-BR" sz="2800" b="1" dirty="0">
                <a:solidFill>
                  <a:srgbClr val="1D1D59"/>
                </a:solidFill>
                <a:latin typeface="Times New Roman" pitchFamily="18" charset="0"/>
              </a:rPr>
              <a:t>Profissional laboratório:  risco de infecção 3 a 5 vezes maior (</a:t>
            </a:r>
            <a:r>
              <a:rPr lang="pt-BR" sz="2800" b="1" dirty="0">
                <a:solidFill>
                  <a:srgbClr val="FF0000"/>
                </a:solidFill>
                <a:latin typeface="Times New Roman" pitchFamily="18" charset="0"/>
              </a:rPr>
              <a:t>podendo chegar a 25</a:t>
            </a:r>
            <a:r>
              <a:rPr lang="pt-BR" sz="2800" b="1" dirty="0">
                <a:solidFill>
                  <a:srgbClr val="1D1D59"/>
                </a:solidFill>
                <a:latin typeface="Times New Roman" pitchFamily="18" charset="0"/>
              </a:rPr>
              <a:t>)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800" b="1" dirty="0">
                <a:solidFill>
                  <a:srgbClr val="1D1D59"/>
                </a:solidFill>
                <a:latin typeface="Times New Roman" pitchFamily="18" charset="0"/>
              </a:rPr>
              <a:t> Maioria infecções associadas à produção de aerossóis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800" b="1" dirty="0">
                <a:solidFill>
                  <a:srgbClr val="1D1D59"/>
                </a:solidFill>
                <a:latin typeface="Times New Roman" pitchFamily="18" charset="0"/>
              </a:rPr>
              <a:t>Depende número de amostras e culturas positivas processadas diariamente</a:t>
            </a: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pt-BR" sz="2800" b="1" dirty="0">
                <a:solidFill>
                  <a:srgbClr val="1D1D59"/>
                </a:solidFill>
                <a:latin typeface="Times New Roman" pitchFamily="18" charset="0"/>
              </a:rPr>
              <a:t>Depende adesão normas de biossegurança</a:t>
            </a:r>
          </a:p>
          <a:p>
            <a:pPr>
              <a:buFont typeface="Wingdings" pitchFamily="2" charset="2"/>
              <a:buChar char="ü"/>
            </a:pPr>
            <a:endParaRPr lang="pt-BR" sz="2600" dirty="0">
              <a:solidFill>
                <a:srgbClr val="1D1D59"/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pt-BR" sz="2600" dirty="0">
                <a:solidFill>
                  <a:srgbClr val="1D1D59"/>
                </a:solidFill>
                <a:latin typeface="Times New Roman" pitchFamily="18" charset="0"/>
              </a:rPr>
              <a:t>							</a:t>
            </a:r>
          </a:p>
          <a:p>
            <a:pPr>
              <a:buFont typeface="Wingdings" pitchFamily="2" charset="2"/>
              <a:buNone/>
            </a:pPr>
            <a:r>
              <a:rPr lang="pt-BR" sz="2600" dirty="0">
                <a:solidFill>
                  <a:srgbClr val="1D1D59"/>
                </a:solidFill>
                <a:latin typeface="Times New Roman" pitchFamily="18" charset="0"/>
              </a:rPr>
              <a:t>						</a:t>
            </a:r>
            <a:r>
              <a:rPr lang="pt-BR" sz="1600" b="1" dirty="0">
                <a:latin typeface="Times New Roman" pitchFamily="18" charset="0"/>
              </a:rPr>
              <a:t>Fonte: Brasil, 2010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619250" y="692150"/>
            <a:ext cx="57610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3200" b="1" i="1" dirty="0">
                <a:solidFill>
                  <a:srgbClr val="970505"/>
                </a:solidFill>
                <a:latin typeface="Times New Roman" pitchFamily="18" charset="0"/>
              </a:rPr>
              <a:t>Risco de infecção</a:t>
            </a:r>
          </a:p>
        </p:txBody>
      </p:sp>
      <p:pic>
        <p:nvPicPr>
          <p:cNvPr id="5122" name="Picture 2" descr="Resultado de imagem para emoji passando mal">
            <a:extLst>
              <a:ext uri="{FF2B5EF4-FFF2-40B4-BE49-F238E27FC236}">
                <a16:creationId xmlns:a16="http://schemas.microsoft.com/office/drawing/2014/main" id="{FB13E954-9D5F-4C7E-9610-C06719B08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47666" cy="166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4218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1"/>
          <p:cNvSpPr txBox="1"/>
          <p:nvPr/>
        </p:nvSpPr>
        <p:spPr>
          <a:xfrm>
            <a:off x="682388" y="1290722"/>
            <a:ext cx="7992400" cy="4276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/>
              <a:t>Certificações</a:t>
            </a:r>
          </a:p>
          <a:p>
            <a:endParaRPr lang="pt-BR" sz="2000" b="1" dirty="0"/>
          </a:p>
          <a:p>
            <a:pPr algn="just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pt-BR" sz="20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u="sng" dirty="0">
                <a:ea typeface="Calibri" panose="020F0502020204030204" pitchFamily="34" charset="0"/>
                <a:cs typeface="Calibri" panose="020F0502020204030204" pitchFamily="34" charset="0"/>
              </a:rPr>
              <a:t>ONA</a:t>
            </a:r>
            <a:r>
              <a:rPr lang="pt-BR" sz="2000" b="1" dirty="0">
                <a:ea typeface="Calibri" panose="020F0502020204030204" pitchFamily="34" charset="0"/>
                <a:cs typeface="Calibri" panose="020F0502020204030204" pitchFamily="34" charset="0"/>
              </a:rPr>
              <a:t>: Organização  Nacional de Acreditação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pt-BR" sz="20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u="sng" dirty="0">
                <a:ea typeface="Calibri" panose="020F0502020204030204" pitchFamily="34" charset="0"/>
                <a:cs typeface="Calibri" panose="020F0502020204030204" pitchFamily="34" charset="0"/>
              </a:rPr>
              <a:t>PNCQ</a:t>
            </a:r>
            <a:r>
              <a:rPr lang="pt-BR" sz="2000" b="1" dirty="0">
                <a:ea typeface="Calibri" panose="020F0502020204030204" pitchFamily="34" charset="0"/>
                <a:cs typeface="Calibri" panose="020F0502020204030204" pitchFamily="34" charset="0"/>
              </a:rPr>
              <a:t>:  Programa Nacional de Controle de Qualidade (AEQ)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pt-BR" sz="20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u="sng" dirty="0">
                <a:ea typeface="Calibri" panose="020F0502020204030204" pitchFamily="34" charset="0"/>
                <a:cs typeface="Calibri" panose="020F0502020204030204" pitchFamily="34" charset="0"/>
              </a:rPr>
              <a:t>NBR ISO 9001:2015:</a:t>
            </a:r>
            <a:r>
              <a:rPr lang="pt-BR" sz="20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i="1" dirty="0">
                <a:ea typeface="Calibri" panose="020F0502020204030204" pitchFamily="34" charset="0"/>
                <a:cs typeface="Calibri" panose="020F0502020204030204" pitchFamily="34" charset="0"/>
              </a:rPr>
              <a:t>DNV Business </a:t>
            </a:r>
            <a:r>
              <a:rPr lang="pt-BR" sz="2000" b="1" i="1" dirty="0" err="1">
                <a:ea typeface="Calibri" panose="020F0502020204030204" pitchFamily="34" charset="0"/>
                <a:cs typeface="Calibri" panose="020F0502020204030204" pitchFamily="34" charset="0"/>
              </a:rPr>
              <a:t>Assurance</a:t>
            </a:r>
            <a:endParaRPr lang="pt-BR" sz="2000" b="1" i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pt-BR" sz="2000" b="1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000" b="1" u="sng" dirty="0">
                <a:ea typeface="Calibri" panose="020F0502020204030204" pitchFamily="34" charset="0"/>
                <a:cs typeface="Calibri" panose="020F0502020204030204" pitchFamily="34" charset="0"/>
              </a:rPr>
              <a:t>Inter laboratoriais:</a:t>
            </a:r>
            <a:r>
              <a:rPr lang="pt-BR" sz="2000" b="1" dirty="0">
                <a:ea typeface="Calibri" panose="020F0502020204030204" pitchFamily="34" charset="0"/>
                <a:cs typeface="Calibri" panose="020F0502020204030204" pitchFamily="34" charset="0"/>
              </a:rPr>
              <a:t> com demais Laboratórios de Referência Nacional – CRPHF/RJ: Tuberculose/Micobactérias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pt-BR" sz="2000" b="1" dirty="0"/>
              <a:t> </a:t>
            </a:r>
            <a:r>
              <a:rPr lang="pt-BR" sz="2000" b="1" u="sng" dirty="0"/>
              <a:t>Ensaios de Proficiência ISO/IEC 17043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pt-BR" sz="2000" b="1" dirty="0"/>
              <a:t> </a:t>
            </a:r>
            <a:r>
              <a:rPr lang="pt-BR" sz="2000" b="1" u="sng" dirty="0"/>
              <a:t>Ensaios NBR ISO/IEC 17025</a:t>
            </a:r>
            <a:endParaRPr lang="pt-BR" sz="2000" b="1" dirty="0"/>
          </a:p>
          <a:p>
            <a:pPr algn="just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pt-BR" sz="2000" b="1" dirty="0"/>
              <a:t> </a:t>
            </a:r>
            <a:r>
              <a:rPr lang="pt-BR" sz="2000" b="1" u="sng" dirty="0"/>
              <a:t>REBLAS: </a:t>
            </a:r>
            <a:r>
              <a:rPr lang="pt-BR" sz="2000" b="1" dirty="0"/>
              <a:t>Rede Brasileira de Laboratórios Analíticos em Saúde</a:t>
            </a:r>
            <a:endParaRPr lang="pt-BR" sz="2000" b="1" u="sng" dirty="0"/>
          </a:p>
          <a:p>
            <a:pPr algn="just">
              <a:lnSpc>
                <a:spcPct val="13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pt-BR" sz="2000" b="1" dirty="0"/>
              <a:t> </a:t>
            </a:r>
            <a:r>
              <a:rPr lang="pt-BR" sz="2000" b="1" u="sng" dirty="0"/>
              <a:t>OMS:</a:t>
            </a:r>
            <a:r>
              <a:rPr lang="pt-BR" sz="2000" b="1" dirty="0"/>
              <a:t> Controle de Qualidade em Medicamentos.</a:t>
            </a:r>
          </a:p>
        </p:txBody>
      </p:sp>
      <p:sp>
        <p:nvSpPr>
          <p:cNvPr id="5" name="CaixaDeTexto 2"/>
          <p:cNvSpPr txBox="1"/>
          <p:nvPr/>
        </p:nvSpPr>
        <p:spPr>
          <a:xfrm>
            <a:off x="2748772" y="593636"/>
            <a:ext cx="5926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000" b="1" dirty="0"/>
              <a:t>Instituto Octávio Magalhães –  LACEN/MG</a:t>
            </a:r>
          </a:p>
        </p:txBody>
      </p:sp>
    </p:spTree>
    <p:extLst>
      <p:ext uri="{BB962C8B-B14F-4D97-AF65-F5344CB8AC3E}">
        <p14:creationId xmlns:p14="http://schemas.microsoft.com/office/powerpoint/2010/main" val="24313997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657239"/>
              </p:ext>
            </p:extLst>
          </p:nvPr>
        </p:nvGraphicFramePr>
        <p:xfrm>
          <a:off x="-1" y="-13"/>
          <a:ext cx="9144000" cy="6858024"/>
        </p:xfrm>
        <a:graphic>
          <a:graphicData uri="http://schemas.openxmlformats.org/drawingml/2006/table">
            <a:tbl>
              <a:tblPr/>
              <a:tblGrid>
                <a:gridCol w="47530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1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6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16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4812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TUBERCULOSE - Casos confirmados notificados no Sistema de Informação de Agravos de Notificação - Brasil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357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Casos confirmados por UF de notificação - Prof. saúde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UF de notificação - 2018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Ign/Branco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Sim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Não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Rondônia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645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682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Acre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470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 Amazonas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147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3639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3846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 Roraima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254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270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 Pará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398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62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4114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4574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Amapá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266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285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 Tocantins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233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246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 Maranhão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2432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2642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 Piauí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769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886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 Ceará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4239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4493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 Rio Grande do Norte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19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1493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1637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 Paraíba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384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1099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1493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 Pernambuco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789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56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5041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5886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 Alagoas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1221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1320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 Sergipe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966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986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 Bahia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776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65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4687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5528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 Minas Gerais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173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61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4055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4289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 Espírito Santo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1430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1492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 Rio de Janeiro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1118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231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13333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14682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 São Paulo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2450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251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19116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21817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 Paraná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51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2645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2729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 Santa Catarina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2152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2218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 Rio Grande do Sul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143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87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6116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6346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 Mato Grosso do Sul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1335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1405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 Mato Grosso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1256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1362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 Goiás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32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1165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1222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 Distrito Federal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439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477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207074">
                <a:tc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7465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300" b="1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1213</a:t>
                      </a:r>
                    </a:p>
                  </a:txBody>
                  <a:tcPr marL="6435" marR="6435" marT="64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84610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93288</a:t>
                      </a:r>
                    </a:p>
                  </a:txBody>
                  <a:tcPr marL="6435" marR="6435" marT="643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314709">
                <a:tc gridSpan="5">
                  <a:txBody>
                    <a:bodyPr/>
                    <a:lstStyle/>
                    <a:p>
                      <a:pPr algn="l" fontAlgn="b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Fonte: Ministério da Saúde/SVS - Sistema de Informação de Agravos de Notificação - </a:t>
                      </a:r>
                      <a:r>
                        <a:rPr lang="pt-BR" sz="13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Sinan</a:t>
                      </a:r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Net - outubro 2019</a:t>
                      </a:r>
                    </a:p>
                  </a:txBody>
                  <a:tcPr marL="6435" marR="6435" marT="643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8521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395535" y="1753571"/>
            <a:ext cx="8424613" cy="511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pt-BR" sz="3000" b="1" dirty="0">
                <a:solidFill>
                  <a:srgbClr val="970505"/>
                </a:solidFill>
                <a:latin typeface="Times New Roman" pitchFamily="18" charset="0"/>
              </a:rPr>
              <a:t>Equipamentos de proteção individual</a:t>
            </a:r>
          </a:p>
          <a:p>
            <a:pPr lvl="1">
              <a:lnSpc>
                <a:spcPct val="135000"/>
              </a:lnSpc>
              <a:buFont typeface="Wingdings" pitchFamily="2" charset="2"/>
              <a:buChar char="ü"/>
            </a:pPr>
            <a:r>
              <a:rPr lang="pt-BR" sz="3000" b="1" dirty="0">
                <a:solidFill>
                  <a:srgbClr val="000066"/>
                </a:solidFill>
                <a:latin typeface="Times New Roman" pitchFamily="18" charset="0"/>
              </a:rPr>
              <a:t>Não é permitido o uso de EPI fora do laboratório</a:t>
            </a:r>
          </a:p>
          <a:p>
            <a:pPr lvl="1">
              <a:lnSpc>
                <a:spcPct val="135000"/>
              </a:lnSpc>
              <a:buFont typeface="Wingdings" pitchFamily="2" charset="2"/>
              <a:buChar char="ü"/>
            </a:pPr>
            <a:r>
              <a:rPr lang="pt-BR" sz="3000" b="1" dirty="0">
                <a:solidFill>
                  <a:srgbClr val="000066"/>
                </a:solidFill>
                <a:latin typeface="Times New Roman" pitchFamily="18" charset="0"/>
              </a:rPr>
              <a:t>Respirador N95 / PFF-2, jaleco, luvas, touca</a:t>
            </a:r>
          </a:p>
          <a:p>
            <a:pPr lvl="1">
              <a:lnSpc>
                <a:spcPct val="135000"/>
              </a:lnSpc>
              <a:buFont typeface="Wingdings" pitchFamily="2" charset="2"/>
              <a:buChar char="ü"/>
            </a:pPr>
            <a:r>
              <a:rPr lang="pt-BR" sz="3000" b="1" dirty="0">
                <a:solidFill>
                  <a:srgbClr val="000066"/>
                </a:solidFill>
                <a:latin typeface="Times New Roman" pitchFamily="18" charset="0"/>
              </a:rPr>
              <a:t>Utilização adequada de luvas</a:t>
            </a:r>
          </a:p>
          <a:p>
            <a:pPr lvl="1">
              <a:lnSpc>
                <a:spcPct val="135000"/>
              </a:lnSpc>
              <a:buFont typeface="Wingdings" pitchFamily="2" charset="2"/>
              <a:buChar char="ü"/>
            </a:pPr>
            <a:r>
              <a:rPr lang="pt-BR" sz="3000" b="1" dirty="0">
                <a:solidFill>
                  <a:srgbClr val="000066"/>
                </a:solidFill>
                <a:latin typeface="Times New Roman" pitchFamily="18" charset="0"/>
              </a:rPr>
              <a:t>Jaleco, touca e calçados fechados</a:t>
            </a:r>
          </a:p>
          <a:p>
            <a:pPr lvl="1">
              <a:lnSpc>
                <a:spcPct val="135000"/>
              </a:lnSpc>
            </a:pPr>
            <a:endParaRPr lang="pt-BR" sz="1600" b="1" dirty="0">
              <a:solidFill>
                <a:srgbClr val="1D1D59"/>
              </a:solidFill>
              <a:latin typeface="Times New Roman" pitchFamily="18" charset="0"/>
            </a:endParaRPr>
          </a:p>
          <a:p>
            <a:pPr lvl="1">
              <a:lnSpc>
                <a:spcPct val="135000"/>
              </a:lnSpc>
            </a:pPr>
            <a:r>
              <a:rPr lang="pt-BR" sz="1600" b="1" dirty="0">
                <a:solidFill>
                  <a:srgbClr val="1D1D59"/>
                </a:solidFill>
                <a:latin typeface="Times New Roman" pitchFamily="18" charset="0"/>
              </a:rPr>
              <a:t>Fonte: Brasil, 2008</a:t>
            </a:r>
          </a:p>
          <a:p>
            <a:pPr lvl="1">
              <a:lnSpc>
                <a:spcPct val="135000"/>
              </a:lnSpc>
            </a:pPr>
            <a:endParaRPr lang="pt-BR" sz="3000" b="1" dirty="0">
              <a:solidFill>
                <a:srgbClr val="000066"/>
              </a:solidFill>
              <a:latin typeface="Times New Roman" pitchFamily="18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755576" y="553242"/>
            <a:ext cx="612068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3600" b="1" i="1" dirty="0">
                <a:solidFill>
                  <a:srgbClr val="970505"/>
                </a:solidFill>
                <a:latin typeface="Times New Roman" pitchFamily="18" charset="0"/>
              </a:rPr>
              <a:t>Barreiras  de contenção primárias</a:t>
            </a:r>
          </a:p>
        </p:txBody>
      </p:sp>
      <p:pic>
        <p:nvPicPr>
          <p:cNvPr id="4098" name="Picture 2" descr="Resultado de imagem para EPI PARA BIOSSEGURANÃ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24" y="162360"/>
            <a:ext cx="2200275" cy="225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3377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433389" y="1593850"/>
            <a:ext cx="8147086" cy="451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Respirador com capacidade filtrar 95% das partículas de 0,3 </a:t>
            </a:r>
            <a:r>
              <a:rPr lang="pt-BR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µm</a:t>
            </a:r>
            <a:r>
              <a:rPr lang="pt-BR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diâmetro</a:t>
            </a:r>
            <a:r>
              <a:rPr lang="pt-BR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Máscara não descartável</a:t>
            </a:r>
            <a:r>
              <a:rPr lang="pt-BR" sz="2800" b="1" dirty="0">
                <a:solidFill>
                  <a:srgbClr val="1D1D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 </a:t>
            </a:r>
            <a:r>
              <a:rPr lang="pt-BR" sz="28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íntegras, secas e limpas;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Certificada pela NIOSH (</a:t>
            </a:r>
            <a:r>
              <a:rPr lang="pt-BR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Nathional</a:t>
            </a:r>
            <a:r>
              <a:rPr lang="pt-BR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Institute</a:t>
            </a:r>
            <a:r>
              <a:rPr lang="pt-BR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for </a:t>
            </a:r>
            <a:r>
              <a:rPr lang="pt-BR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Occupational</a:t>
            </a:r>
            <a:r>
              <a:rPr lang="pt-BR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t-BR" sz="28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Safety</a:t>
            </a:r>
            <a:r>
              <a:rPr lang="pt-BR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) – EUA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pt-BR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Certificada pela FUNDACENTRO / INMETRO – Brasil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11601" y="526462"/>
            <a:ext cx="5301451" cy="699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just">
              <a:lnSpc>
                <a:spcPct val="120000"/>
              </a:lnSpc>
              <a:defRPr/>
            </a:pPr>
            <a:r>
              <a:rPr lang="pt-BR" sz="3600" b="1" dirty="0">
                <a:solidFill>
                  <a:srgbClr val="97050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N95 (NIOSH) ou PFF-2</a:t>
            </a:r>
          </a:p>
        </p:txBody>
      </p:sp>
    </p:spTree>
    <p:extLst>
      <p:ext uri="{BB962C8B-B14F-4D97-AF65-F5344CB8AC3E}">
        <p14:creationId xmlns:p14="http://schemas.microsoft.com/office/powerpoint/2010/main" val="1981649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924406" y="476250"/>
            <a:ext cx="7343775" cy="865188"/>
          </a:xfrm>
        </p:spPr>
        <p:txBody>
          <a:bodyPr/>
          <a:lstStyle/>
          <a:p>
            <a:pPr algn="ctr" eaLnBrk="1" hangingPunct="1"/>
            <a:r>
              <a:rPr lang="pt-BR" sz="3200" b="1" i="1" dirty="0">
                <a:solidFill>
                  <a:srgbClr val="970505"/>
                </a:solidFill>
                <a:latin typeface="Times New Roman" pitchFamily="18" charset="0"/>
              </a:rPr>
              <a:t>PROTEÇÃO RESPIRATÓRIA</a:t>
            </a:r>
          </a:p>
        </p:txBody>
      </p:sp>
      <p:graphicFrame>
        <p:nvGraphicFramePr>
          <p:cNvPr id="2051" name="Object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2515171"/>
              </p:ext>
            </p:extLst>
          </p:nvPr>
        </p:nvGraphicFramePr>
        <p:xfrm>
          <a:off x="0" y="2231932"/>
          <a:ext cx="4495800" cy="4626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Foto do Photo Editor" r:id="rId3" imgW="6095238" imgH="4571429" progId="">
                  <p:embed/>
                </p:oleObj>
              </mc:Choice>
              <mc:Fallback>
                <p:oleObj name="Foto do Photo Editor" r:id="rId3" imgW="609523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31932"/>
                        <a:ext cx="4495800" cy="46260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0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981690272"/>
              </p:ext>
            </p:extLst>
          </p:nvPr>
        </p:nvGraphicFramePr>
        <p:xfrm>
          <a:off x="4495800" y="2231931"/>
          <a:ext cx="4648200" cy="4626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" name="Foto do Photo Editor" r:id="rId5" imgW="6095238" imgH="4571429" progId="">
                  <p:embed/>
                </p:oleObj>
              </mc:Choice>
              <mc:Fallback>
                <p:oleObj name="Foto do Photo Editor" r:id="rId5" imgW="609523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231931"/>
                        <a:ext cx="4648200" cy="46260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0975" y="1341438"/>
            <a:ext cx="4535488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u="sng">
                <a:solidFill>
                  <a:srgbClr val="FF3300"/>
                </a:solidFill>
                <a:latin typeface="Times New Roman" pitchFamily="18" charset="0"/>
              </a:rPr>
              <a:t>PFF2</a:t>
            </a:r>
            <a:r>
              <a:rPr lang="pt-BR" sz="2800" b="1">
                <a:solidFill>
                  <a:srgbClr val="FF3300"/>
                </a:solidFill>
                <a:latin typeface="Times New Roman" pitchFamily="18" charset="0"/>
              </a:rPr>
              <a:t> – Profissionais  saúde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787900" y="1341438"/>
            <a:ext cx="3960813" cy="5191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pt-BR" sz="2800" b="1" u="sng">
                <a:solidFill>
                  <a:srgbClr val="FF3300"/>
                </a:solidFill>
                <a:latin typeface="Times New Roman" pitchFamily="18" charset="0"/>
              </a:rPr>
              <a:t>Descartável</a:t>
            </a:r>
            <a:r>
              <a:rPr lang="pt-BR" sz="2800" b="1">
                <a:solidFill>
                  <a:srgbClr val="FF3300"/>
                </a:solidFill>
                <a:latin typeface="Times New Roman" pitchFamily="18" charset="0"/>
              </a:rPr>
              <a:t> -  Paciente</a:t>
            </a:r>
          </a:p>
        </p:txBody>
      </p:sp>
    </p:spTree>
    <p:extLst>
      <p:ext uri="{BB962C8B-B14F-4D97-AF65-F5344CB8AC3E}">
        <p14:creationId xmlns:p14="http://schemas.microsoft.com/office/powerpoint/2010/main" val="2511153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935038" y="584791"/>
            <a:ext cx="7343775" cy="613772"/>
          </a:xfrm>
        </p:spPr>
        <p:txBody>
          <a:bodyPr/>
          <a:lstStyle/>
          <a:p>
            <a:pPr algn="ctr" eaLnBrk="1" hangingPunct="1"/>
            <a:r>
              <a:rPr lang="pt-BR" sz="3200" b="1" i="1" dirty="0">
                <a:solidFill>
                  <a:srgbClr val="970505"/>
                </a:solidFill>
                <a:latin typeface="Times New Roman" pitchFamily="18" charset="0"/>
              </a:rPr>
              <a:t>PROTEÇÃO RESPIRATÓRIA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35038" y="1506939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PFF-2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7126685" y="1549007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PFF-2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887391" y="1549006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N-95</a:t>
            </a:r>
          </a:p>
        </p:txBody>
      </p:sp>
      <p:pic>
        <p:nvPicPr>
          <p:cNvPr id="4103" name="Picture 7" descr="Resultado de imagem para RESPIRADOR N95">
            <a:extLst>
              <a:ext uri="{FF2B5EF4-FFF2-40B4-BE49-F238E27FC236}">
                <a16:creationId xmlns:a16="http://schemas.microsoft.com/office/drawing/2014/main" id="{059BBD37-A4EA-462B-87F8-8A691226E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1"/>
            <a:ext cx="3111690" cy="45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Resultado de imagem para MASCARA N95">
            <a:extLst>
              <a:ext uri="{FF2B5EF4-FFF2-40B4-BE49-F238E27FC236}">
                <a16:creationId xmlns:a16="http://schemas.microsoft.com/office/drawing/2014/main" id="{7701CDFE-2E92-463F-977C-7000541BC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310" y="2415654"/>
            <a:ext cx="2633230" cy="444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Resultado de imagem para MASCARA N95">
            <a:extLst>
              <a:ext uri="{FF2B5EF4-FFF2-40B4-BE49-F238E27FC236}">
                <a16:creationId xmlns:a16="http://schemas.microsoft.com/office/drawing/2014/main" id="{84C07170-D398-4882-8699-543C3B7DE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540" y="2115403"/>
            <a:ext cx="3220460" cy="474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03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40820123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32586" cy="6858000"/>
          </a:xfrm>
          <a:prstGeom prst="rect">
            <a:avLst/>
          </a:prstGeom>
        </p:spPr>
      </p:pic>
      <p:pic>
        <p:nvPicPr>
          <p:cNvPr id="3" name="Imagem 2" descr="140820123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2586" y="0"/>
            <a:ext cx="4611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02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40820123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58711" cy="6858000"/>
          </a:xfrm>
          <a:prstGeom prst="rect">
            <a:avLst/>
          </a:prstGeom>
        </p:spPr>
      </p:pic>
      <p:pic>
        <p:nvPicPr>
          <p:cNvPr id="3" name="Imagem 2" descr="14082012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8711" y="0"/>
            <a:ext cx="4485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505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140820123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572001" cy="6858000"/>
          </a:xfrm>
          <a:prstGeom prst="rect">
            <a:avLst/>
          </a:prstGeom>
        </p:spPr>
      </p:pic>
      <p:pic>
        <p:nvPicPr>
          <p:cNvPr id="3" name="Imagem 2" descr="140820123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7766" y="0"/>
            <a:ext cx="4556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507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5897" y="2260027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pt-BR" sz="5400" b="1" dirty="0">
                <a:latin typeface="Edwardian Script ITC" pitchFamily="66" charset="0"/>
              </a:rPr>
              <a:t>Obrigado!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286840" y="3511150"/>
            <a:ext cx="2916716" cy="633047"/>
          </a:xfrm>
        </p:spPr>
        <p:txBody>
          <a:bodyPr>
            <a:noAutofit/>
          </a:bodyPr>
          <a:lstStyle/>
          <a:p>
            <a:pPr marL="0" indent="0" algn="ctr">
              <a:lnSpc>
                <a:spcPct val="50000"/>
              </a:lnSpc>
              <a:buNone/>
            </a:pPr>
            <a:r>
              <a:rPr lang="pt-BR" sz="1350" b="1" i="1" dirty="0"/>
              <a:t>Cláudio José Augusto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pt-BR" sz="1350" b="1" dirty="0"/>
              <a:t>Farmacêutico – Bioquímico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pt-BR" sz="1350" b="1" dirty="0">
                <a:hlinkClick r:id="rId2"/>
              </a:rPr>
              <a:t>claudio.augusto@funed.mg.gov.br</a:t>
            </a:r>
            <a:endParaRPr lang="pt-BR" sz="1350" b="1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6106100" y="3517825"/>
            <a:ext cx="2668836" cy="6692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r>
              <a:rPr lang="pt-BR" sz="1350" b="1" i="1" dirty="0"/>
              <a:t>Élida Aparecida Leal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pt-BR" sz="1350" b="1" dirty="0"/>
              <a:t>Farmacêutica – Bioquímica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pt-BR" sz="1350" b="1" dirty="0">
                <a:hlinkClick r:id="rId3"/>
              </a:rPr>
              <a:t>elida.leal@funed.mg.gov.br</a:t>
            </a:r>
            <a:endParaRPr lang="pt-BR" sz="1350" b="1" dirty="0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3026311" y="4333728"/>
            <a:ext cx="3355145" cy="2637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r>
              <a:rPr lang="pt-BR" sz="1350" b="1" dirty="0"/>
              <a:t>(31) 3314-4659</a:t>
            </a:r>
          </a:p>
        </p:txBody>
      </p:sp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126122" y="3511150"/>
            <a:ext cx="3170676" cy="8225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50000"/>
              </a:lnSpc>
              <a:buNone/>
            </a:pPr>
            <a:r>
              <a:rPr lang="pt-BR" sz="1350" b="1" i="1" dirty="0"/>
              <a:t>Carmem Dolores Faria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pt-BR" sz="1350" b="1" dirty="0"/>
              <a:t>Farmacêutica – Bioquímica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pt-BR" sz="1350" b="1" dirty="0"/>
              <a:t>Chefe – Serviço de Doenças Bacterianas</a:t>
            </a:r>
          </a:p>
          <a:p>
            <a:pPr marL="0" indent="0" algn="ctr">
              <a:lnSpc>
                <a:spcPct val="50000"/>
              </a:lnSpc>
              <a:buNone/>
            </a:pPr>
            <a:r>
              <a:rPr lang="pt-BR" sz="1350" b="1" dirty="0">
                <a:hlinkClick r:id="rId4"/>
              </a:rPr>
              <a:t>carmem.faria@funed.mg.gov.br</a:t>
            </a:r>
            <a:endParaRPr lang="pt-BR" sz="1350" b="1" dirty="0"/>
          </a:p>
        </p:txBody>
      </p:sp>
    </p:spTree>
    <p:extLst>
      <p:ext uri="{BB962C8B-B14F-4D97-AF65-F5344CB8AC3E}">
        <p14:creationId xmlns:p14="http://schemas.microsoft.com/office/powerpoint/2010/main" val="762141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6407" y="723435"/>
            <a:ext cx="8090049" cy="1282786"/>
          </a:xfrm>
        </p:spPr>
        <p:txBody>
          <a:bodyPr>
            <a:normAutofit fontScale="90000"/>
          </a:bodyPr>
          <a:lstStyle/>
          <a:p>
            <a:pPr algn="ctr"/>
            <a:r>
              <a:rPr lang="pt-BR" b="1" dirty="0"/>
              <a:t>Equipe do Laboratório de Micobactérias / SDBF / DECD / DIOM / LACEN - MG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36104" y="2390228"/>
            <a:ext cx="7740352" cy="3744337"/>
          </a:xfrm>
        </p:spPr>
        <p:txBody>
          <a:bodyPr>
            <a:noAutofit/>
          </a:bodyPr>
          <a:lstStyle/>
          <a:p>
            <a:r>
              <a:rPr lang="pt-BR" sz="2000" b="1" dirty="0"/>
              <a:t>Analista e Pesquisador em Saúde e Tecnologia: </a:t>
            </a:r>
          </a:p>
          <a:p>
            <a:pPr lvl="1"/>
            <a:r>
              <a:rPr lang="pt-BR" sz="2000" b="1" dirty="0"/>
              <a:t>Cláudio José Augusto – Farmacêutico Bioquímico – Doutor</a:t>
            </a:r>
          </a:p>
          <a:p>
            <a:pPr lvl="1"/>
            <a:r>
              <a:rPr lang="pt-BR" sz="2000" b="1" dirty="0"/>
              <a:t>Élida Aparecida Leal – Farmacêutica Bioquímica – Mestre</a:t>
            </a:r>
          </a:p>
          <a:p>
            <a:pPr marL="342900" lvl="1" indent="0">
              <a:buNone/>
            </a:pPr>
            <a:endParaRPr lang="pt-BR" sz="2000" b="1" dirty="0"/>
          </a:p>
          <a:p>
            <a:r>
              <a:rPr lang="pt-BR" sz="2000" b="1" dirty="0"/>
              <a:t>Técnico de Saúde e Tecnologia:</a:t>
            </a:r>
          </a:p>
          <a:p>
            <a:pPr lvl="1"/>
            <a:r>
              <a:rPr lang="pt-BR" sz="2000" b="1" dirty="0" err="1"/>
              <a:t>Gilsiléia</a:t>
            </a:r>
            <a:r>
              <a:rPr lang="pt-BR" sz="2000" b="1" dirty="0"/>
              <a:t> Gomes Rebouças Sousa – Biomédica</a:t>
            </a:r>
          </a:p>
          <a:p>
            <a:pPr lvl="1"/>
            <a:r>
              <a:rPr lang="pt-BR" sz="2000" b="1" dirty="0"/>
              <a:t>Meire de Cássia Soares - </a:t>
            </a:r>
            <a:r>
              <a:rPr lang="pt-BR" sz="2000" b="1" dirty="0" err="1"/>
              <a:t>Biológa</a:t>
            </a:r>
            <a:endParaRPr lang="pt-BR" sz="2000" b="1" dirty="0"/>
          </a:p>
          <a:p>
            <a:pPr lvl="1"/>
            <a:r>
              <a:rPr lang="pt-BR" sz="2000" b="1" dirty="0"/>
              <a:t>Priscilla Sabrina Andrade Ferreira – Técnica em Patologia Clínica</a:t>
            </a:r>
          </a:p>
          <a:p>
            <a:pPr lvl="1"/>
            <a:endParaRPr lang="pt-BR" sz="2000" b="1" dirty="0"/>
          </a:p>
          <a:p>
            <a:r>
              <a:rPr lang="pt-BR" sz="2000" b="1" dirty="0"/>
              <a:t>Auxiliar Técnico em Saúde e Tecnologia:</a:t>
            </a:r>
          </a:p>
          <a:p>
            <a:pPr lvl="1"/>
            <a:r>
              <a:rPr lang="pt-BR" sz="2000" b="1" dirty="0"/>
              <a:t>Elza </a:t>
            </a:r>
            <a:r>
              <a:rPr lang="pt-BR" sz="2000" b="1" dirty="0" err="1"/>
              <a:t>Câncio</a:t>
            </a:r>
            <a:r>
              <a:rPr lang="pt-BR" sz="2000" b="1" dirty="0"/>
              <a:t> Gonçalves dos Santos – Auxiliar de Enfermagem</a:t>
            </a:r>
          </a:p>
          <a:p>
            <a:pPr>
              <a:buNone/>
            </a:pPr>
            <a:endParaRPr lang="pt-BR" sz="2000" b="1" dirty="0"/>
          </a:p>
          <a:p>
            <a:pPr>
              <a:buNone/>
            </a:pP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624259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5894"/>
            <a:ext cx="9143999" cy="514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545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033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250"/>
            <a:ext cx="914399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827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6598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2276</Words>
  <Application>Microsoft Office PowerPoint</Application>
  <PresentationFormat>Apresentação na tela (4:3)</PresentationFormat>
  <Paragraphs>516</Paragraphs>
  <Slides>48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60" baseType="lpstr">
      <vt:lpstr>Arial</vt:lpstr>
      <vt:lpstr>Bookman Old Style</vt:lpstr>
      <vt:lpstr>Calibri</vt:lpstr>
      <vt:lpstr>Calibri Light</vt:lpstr>
      <vt:lpstr>Edwardian Script ITC</vt:lpstr>
      <vt:lpstr>Symbol</vt:lpstr>
      <vt:lpstr>Tahoma</vt:lpstr>
      <vt:lpstr>Times New Roman</vt:lpstr>
      <vt:lpstr>Verdana</vt:lpstr>
      <vt:lpstr>Wingdings</vt:lpstr>
      <vt:lpstr>Tema do Office</vt:lpstr>
      <vt:lpstr>Foto do Photo Editor</vt:lpstr>
      <vt:lpstr>Apresentação do PowerPoint</vt:lpstr>
      <vt:lpstr>Apresentação do PowerPoint</vt:lpstr>
      <vt:lpstr>Apresentação do PowerPoint</vt:lpstr>
      <vt:lpstr>Apresentação do PowerPoint</vt:lpstr>
      <vt:lpstr>Equipe do Laboratório de Micobactérias / SDBF / DECD / DIOM / LACEN - MG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Teste Rápido Molecular – Produção MG</vt:lpstr>
      <vt:lpstr>Apresentação do PowerPoint</vt:lpstr>
      <vt:lpstr>Realização de culturas (LJ) - MG</vt:lpstr>
      <vt:lpstr>Teste de Sensibilidade – MG (FUNED)</vt:lpstr>
      <vt:lpstr>Atividades desenvolvidas pelo LACEN - MG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PROTEÇÃO RESPIRATÓRIA</vt:lpstr>
      <vt:lpstr>PROTEÇÃO RESPIRATÓRIA</vt:lpstr>
      <vt:lpstr>Apresentação do PowerPoint</vt:lpstr>
      <vt:lpstr>Apresentação do PowerPoint</vt:lpstr>
      <vt:lpstr>Apresentação do PowerPoint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de Castro Silva Oliveira</dc:creator>
  <cp:lastModifiedBy>CLAUDIO JOSE AUGUSTO PR097561</cp:lastModifiedBy>
  <cp:revision>42</cp:revision>
  <dcterms:created xsi:type="dcterms:W3CDTF">2019-06-24T17:37:57Z</dcterms:created>
  <dcterms:modified xsi:type="dcterms:W3CDTF">2019-11-26T12:49:47Z</dcterms:modified>
</cp:coreProperties>
</file>