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71" r:id="rId9"/>
    <p:sldId id="261" r:id="rId10"/>
    <p:sldId id="262" r:id="rId11"/>
    <p:sldId id="268" r:id="rId12"/>
    <p:sldId id="269" r:id="rId13"/>
    <p:sldId id="273" r:id="rId14"/>
    <p:sldId id="270" r:id="rId15"/>
    <p:sldId id="272" r:id="rId16"/>
    <p:sldId id="274" r:id="rId17"/>
    <p:sldId id="259" r:id="rId18"/>
    <p:sldId id="26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>
        <p:scale>
          <a:sx n="90" d="100"/>
          <a:sy n="90" d="100"/>
        </p:scale>
        <p:origin x="19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5847E-1361-4BE2-A57E-EB038B3591C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A6B206A-21ED-4B3F-ABE6-DCA2F6B4A3C4}">
      <dgm:prSet phldrT="[Texto]" custT="1"/>
      <dgm:spPr>
        <a:xfrm rot="5400000">
          <a:off x="2783450" y="-44852"/>
          <a:ext cx="1376520" cy="1609524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pt-BR" sz="1200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40% </a:t>
          </a:r>
          <a:endParaRPr lang="pt-BR" sz="1200" b="1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algn="ctr"/>
          <a:r>
            <a:rPr lang="pt-BR" sz="1200" b="1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Sem</a:t>
          </a:r>
        </a:p>
        <a:p>
          <a:pPr algn="ctr"/>
          <a:r>
            <a:rPr lang="pt-BR" sz="1200" b="1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condenação</a:t>
          </a:r>
          <a:endParaRPr lang="pt-BR" sz="1200" b="1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9006E829-CB0A-4A4F-BCEA-035EEC637F4A}" type="parTrans" cxnId="{825BE9DA-5A82-419F-8225-BC52E04F73B3}">
      <dgm:prSet/>
      <dgm:spPr/>
      <dgm:t>
        <a:bodyPr/>
        <a:lstStyle/>
        <a:p>
          <a:pPr algn="ctr"/>
          <a:endParaRPr lang="pt-BR"/>
        </a:p>
      </dgm:t>
    </dgm:pt>
    <dgm:pt modelId="{B4D6D3CE-AE73-4304-96CC-4AEFE236CD49}" type="sibTrans" cxnId="{825BE9DA-5A82-419F-8225-BC52E04F73B3}">
      <dgm:prSet custT="1"/>
      <dgm:spPr>
        <a:xfrm rot="5400000">
          <a:off x="1138563" y="-112772"/>
          <a:ext cx="1378768" cy="1746638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1350398"/>
            <a:satOff val="500"/>
            <a:lumOff val="15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pt-BR" sz="1200" b="1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51,3% tem </a:t>
          </a:r>
          <a:r>
            <a:rPr lang="pt-BR" sz="1200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apenas ensino fundamental incompleto</a:t>
          </a:r>
        </a:p>
      </dgm:t>
    </dgm:pt>
    <dgm:pt modelId="{A6B9CC1B-E90B-4ABA-BF4F-A72CE39AD879}">
      <dgm:prSet phldrT="[Texto]" custT="1"/>
      <dgm:spPr>
        <a:xfrm rot="5400000">
          <a:off x="1762289" y="1045686"/>
          <a:ext cx="1518295" cy="1730503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2700796"/>
            <a:satOff val="1000"/>
            <a:lumOff val="305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pt-BR" sz="1200" b="1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29,9% </a:t>
          </a:r>
          <a:r>
            <a:rPr lang="pt-BR" sz="1200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das pessoas presas tem entre 18 e 24 anos</a:t>
          </a:r>
        </a:p>
        <a:p>
          <a:pPr algn="ctr"/>
          <a:r>
            <a:rPr lang="pt-BR" sz="1200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E </a:t>
          </a:r>
          <a:r>
            <a:rPr lang="pt-BR" sz="1200" b="1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24,1% entre </a:t>
          </a:r>
          <a:r>
            <a:rPr lang="pt-BR" sz="1200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25 e 29 anos</a:t>
          </a:r>
        </a:p>
      </dgm:t>
    </dgm:pt>
    <dgm:pt modelId="{56006F3D-3E02-44CD-800F-B825B721DB89}" type="parTrans" cxnId="{5C3650EE-BA8F-41C8-8B64-FDCDA354553D}">
      <dgm:prSet/>
      <dgm:spPr/>
      <dgm:t>
        <a:bodyPr/>
        <a:lstStyle/>
        <a:p>
          <a:pPr algn="ctr"/>
          <a:endParaRPr lang="pt-BR"/>
        </a:p>
      </dgm:t>
    </dgm:pt>
    <dgm:pt modelId="{6B4C1642-9CC5-48F0-8A9E-30A2253086D8}" type="sibTrans" cxnId="{5C3650EE-BA8F-41C8-8B64-FDCDA354553D}">
      <dgm:prSet custT="1"/>
      <dgm:spPr>
        <a:xfrm rot="5400000">
          <a:off x="3445187" y="1090987"/>
          <a:ext cx="1515455" cy="1637076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4051194"/>
            <a:satOff val="1501"/>
            <a:lumOff val="458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pt-BR" sz="1300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62%</a:t>
          </a:r>
          <a:r>
            <a:rPr lang="pt-BR" sz="1300" b="1" baseline="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das mulheres estão presas por tráfico de drogas</a:t>
          </a:r>
          <a:endParaRPr lang="pt-BR" sz="1300" b="1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B41B2A1D-F807-4DC1-B01D-1CF5AC19D4DE}">
      <dgm:prSet phldrT="[Texto]" custT="1"/>
      <dgm:spPr>
        <a:xfrm rot="5400000">
          <a:off x="2589928" y="2370029"/>
          <a:ext cx="1543540" cy="1543332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5401592"/>
            <a:satOff val="2001"/>
            <a:lumOff val="611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pt-BR" sz="1200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52% dos homens estão presos por tráfico de drogas ou roubo </a:t>
          </a:r>
        </a:p>
      </dgm:t>
    </dgm:pt>
    <dgm:pt modelId="{C56957A0-25BC-42FC-9A6B-1AC7BDE1A4D8}" type="parTrans" cxnId="{1D4116A5-71C0-450D-914B-AAA377D8D5DB}">
      <dgm:prSet/>
      <dgm:spPr/>
      <dgm:t>
        <a:bodyPr/>
        <a:lstStyle/>
        <a:p>
          <a:pPr algn="ctr"/>
          <a:endParaRPr lang="pt-BR"/>
        </a:p>
      </dgm:t>
    </dgm:pt>
    <dgm:pt modelId="{D7871881-E08B-4417-AC4A-818A923B25F8}" type="sibTrans" cxnId="{1D4116A5-71C0-450D-914B-AAA377D8D5DB}">
      <dgm:prSet/>
      <dgm:spPr>
        <a:xfrm rot="5400000">
          <a:off x="1000360" y="2442806"/>
          <a:ext cx="1551438" cy="1405675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6751989"/>
            <a:satOff val="2501"/>
            <a:lumOff val="764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pt-BR" b="1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63,6% </a:t>
          </a:r>
          <a:r>
            <a:rPr lang="pt-BR" b="1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da população presa no Brasil é negra</a:t>
          </a:r>
        </a:p>
      </dgm:t>
    </dgm:pt>
    <dgm:pt modelId="{1CA38A2B-A914-4C52-A18B-4FFEF96C1C87}" type="pres">
      <dgm:prSet presAssocID="{BDF5847E-1361-4BE2-A57E-EB038B3591C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41112AD-867E-4C13-AE86-9D01DD40FE40}" type="pres">
      <dgm:prSet presAssocID="{AA6B206A-21ED-4B3F-ABE6-DCA2F6B4A3C4}" presName="composite" presStyleCnt="0"/>
      <dgm:spPr/>
    </dgm:pt>
    <dgm:pt modelId="{BE6BFC58-59CC-43D0-80F6-395EC411F691}" type="pres">
      <dgm:prSet presAssocID="{AA6B206A-21ED-4B3F-ABE6-DCA2F6B4A3C4}" presName="Parent1" presStyleLbl="node1" presStyleIdx="0" presStyleCnt="6" custScaleX="121799" custScaleY="90625" custLinFactNeighborX="-8079" custLinFactNeighborY="-1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D7333-48CA-45FE-88C6-D8B5E10D1A10}" type="pres">
      <dgm:prSet presAssocID="{AA6B206A-21ED-4B3F-ABE6-DCA2F6B4A3C4}" presName="Childtext1" presStyleLbl="revTx" presStyleIdx="0" presStyleCnt="3" custLinFactX="40230" custLinFactY="100000" custLinFactNeighborX="100000" custLinFactNeighborY="161495">
        <dgm:presLayoutVars>
          <dgm:chMax val="0"/>
          <dgm:chPref val="0"/>
          <dgm:bulletEnabled val="1"/>
        </dgm:presLayoutVars>
      </dgm:prSet>
      <dgm:spPr>
        <a:xfrm>
          <a:off x="4785606" y="2688981"/>
          <a:ext cx="1695113" cy="91135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pt-BR"/>
        </a:p>
      </dgm:t>
    </dgm:pt>
    <dgm:pt modelId="{67C53E89-9365-417D-BC99-CA3BB8358AFA}" type="pres">
      <dgm:prSet presAssocID="{AA6B206A-21ED-4B3F-ABE6-DCA2F6B4A3C4}" presName="BalanceSpacing" presStyleCnt="0"/>
      <dgm:spPr/>
    </dgm:pt>
    <dgm:pt modelId="{9EB1824F-3814-4E5B-8DE2-001D999DCDD1}" type="pres">
      <dgm:prSet presAssocID="{AA6B206A-21ED-4B3F-ABE6-DCA2F6B4A3C4}" presName="BalanceSpacing1" presStyleCnt="0"/>
      <dgm:spPr/>
    </dgm:pt>
    <dgm:pt modelId="{E43E5B06-EFBA-4C73-864C-1204E2D308C9}" type="pres">
      <dgm:prSet presAssocID="{B4D6D3CE-AE73-4304-96CC-4AEFE236CD49}" presName="Accent1Text" presStyleLbl="node1" presStyleIdx="1" presStyleCnt="6" custScaleX="132175" custScaleY="90773" custLinFactNeighborX="-24469" custLinFactNeighborY="-64"/>
      <dgm:spPr/>
      <dgm:t>
        <a:bodyPr/>
        <a:lstStyle/>
        <a:p>
          <a:endParaRPr lang="pt-BR"/>
        </a:p>
      </dgm:t>
    </dgm:pt>
    <dgm:pt modelId="{1A47339C-57DA-405E-ADCA-D5A97E27CAE8}" type="pres">
      <dgm:prSet presAssocID="{B4D6D3CE-AE73-4304-96CC-4AEFE236CD49}" presName="spaceBetweenRectangles" presStyleCnt="0"/>
      <dgm:spPr/>
    </dgm:pt>
    <dgm:pt modelId="{1E480B42-2A65-47BB-B016-1C6F37B6FF05}" type="pres">
      <dgm:prSet presAssocID="{A6B9CC1B-E90B-4ABA-BF4F-A72CE39AD879}" presName="composite" presStyleCnt="0"/>
      <dgm:spPr/>
    </dgm:pt>
    <dgm:pt modelId="{9808A7E6-9FB3-4042-A406-ACE8EED6A112}" type="pres">
      <dgm:prSet presAssocID="{A6B9CC1B-E90B-4ABA-BF4F-A72CE39AD879}" presName="Parent1" presStyleLbl="node1" presStyleIdx="2" presStyleCnt="6" custScaleX="130954" custScaleY="99959" custLinFactNeighborX="-25783" custLinFactNeighborY="-4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BF039C-34F7-4621-8ECE-39441D269FCA}" type="pres">
      <dgm:prSet presAssocID="{A6B9CC1B-E90B-4ABA-BF4F-A72CE39AD879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xfrm>
          <a:off x="506306" y="1525026"/>
          <a:ext cx="1640432" cy="91135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pt-BR"/>
        </a:p>
      </dgm:t>
    </dgm:pt>
    <dgm:pt modelId="{DB9D56FF-697D-456F-806D-B1060D6833E7}" type="pres">
      <dgm:prSet presAssocID="{A6B9CC1B-E90B-4ABA-BF4F-A72CE39AD879}" presName="BalanceSpacing" presStyleCnt="0"/>
      <dgm:spPr/>
    </dgm:pt>
    <dgm:pt modelId="{41AE5ABF-71F3-4D06-87BE-1B115BFBEB4B}" type="pres">
      <dgm:prSet presAssocID="{A6B9CC1B-E90B-4ABA-BF4F-A72CE39AD879}" presName="BalanceSpacing1" presStyleCnt="0"/>
      <dgm:spPr/>
    </dgm:pt>
    <dgm:pt modelId="{C6DD6714-C3DB-4B51-93AE-E15E95B0A952}" type="pres">
      <dgm:prSet presAssocID="{6B4C1642-9CC5-48F0-8A9E-30A2253086D8}" presName="Accent1Text" presStyleLbl="node1" presStyleIdx="3" presStyleCnt="6" custScaleX="123884" custScaleY="99772" custLinFactNeighborX="-6539" custLinFactNeighborY="-4686"/>
      <dgm:spPr/>
      <dgm:t>
        <a:bodyPr/>
        <a:lstStyle/>
        <a:p>
          <a:endParaRPr lang="pt-BR"/>
        </a:p>
      </dgm:t>
    </dgm:pt>
    <dgm:pt modelId="{DD34F4C7-65B4-4ADA-B846-BFEC747734FB}" type="pres">
      <dgm:prSet presAssocID="{6B4C1642-9CC5-48F0-8A9E-30A2253086D8}" presName="spaceBetweenRectangles" presStyleCnt="0"/>
      <dgm:spPr/>
    </dgm:pt>
    <dgm:pt modelId="{689A4213-90F6-4A90-8BBC-9CCE8497E63E}" type="pres">
      <dgm:prSet presAssocID="{B41B2A1D-F807-4DC1-B01D-1CF5AC19D4DE}" presName="composite" presStyleCnt="0"/>
      <dgm:spPr/>
    </dgm:pt>
    <dgm:pt modelId="{E5D694A7-3078-41BB-B552-FFA87C3DF0B2}" type="pres">
      <dgm:prSet presAssocID="{B41B2A1D-F807-4DC1-B01D-1CF5AC19D4DE}" presName="Parent1" presStyleLbl="node1" presStyleIdx="4" presStyleCnt="6" custScaleX="116790" custScaleY="101621" custLinFactNeighborX="-16404" custLinFactNeighborY="-95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BE3C8-A3B1-4DCA-A119-8C2F0FE4A17F}" type="pres">
      <dgm:prSet presAssocID="{B41B2A1D-F807-4DC1-B01D-1CF5AC19D4DE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4279300" y="2830544"/>
          <a:ext cx="1695113" cy="91135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pt-BR"/>
        </a:p>
      </dgm:t>
    </dgm:pt>
    <dgm:pt modelId="{D349AA7A-8AF5-4C21-8D6C-EC7D6AF19EC3}" type="pres">
      <dgm:prSet presAssocID="{B41B2A1D-F807-4DC1-B01D-1CF5AC19D4DE}" presName="BalanceSpacing" presStyleCnt="0"/>
      <dgm:spPr/>
    </dgm:pt>
    <dgm:pt modelId="{063B435B-565E-43FB-AC77-5FB97C95A06D}" type="pres">
      <dgm:prSet presAssocID="{B41B2A1D-F807-4DC1-B01D-1CF5AC19D4DE}" presName="BalanceSpacing1" presStyleCnt="0"/>
      <dgm:spPr/>
    </dgm:pt>
    <dgm:pt modelId="{AE0D023D-A84F-4EF0-A5B4-72AE3A4A3893}" type="pres">
      <dgm:prSet presAssocID="{D7871881-E08B-4417-AC4A-818A923B25F8}" presName="Accent1Text" presStyleLbl="node1" presStyleIdx="5" presStyleCnt="6" custScaleX="106373" custScaleY="102141" custLinFactNeighborX="-28394" custLinFactNeighborY="-9255"/>
      <dgm:spPr/>
      <dgm:t>
        <a:bodyPr/>
        <a:lstStyle/>
        <a:p>
          <a:endParaRPr lang="pt-BR"/>
        </a:p>
      </dgm:t>
    </dgm:pt>
  </dgm:ptLst>
  <dgm:cxnLst>
    <dgm:cxn modelId="{51D2625A-814F-4164-A093-8A30DD47D66C}" type="presOf" srcId="{B4D6D3CE-AE73-4304-96CC-4AEFE236CD49}" destId="{E43E5B06-EFBA-4C73-864C-1204E2D308C9}" srcOrd="0" destOrd="0" presId="urn:microsoft.com/office/officeart/2008/layout/AlternatingHexagons"/>
    <dgm:cxn modelId="{92A4B48F-1AF9-4FB8-BA63-47ECB07A946D}" type="presOf" srcId="{AA6B206A-21ED-4B3F-ABE6-DCA2F6B4A3C4}" destId="{BE6BFC58-59CC-43D0-80F6-395EC411F691}" srcOrd="0" destOrd="0" presId="urn:microsoft.com/office/officeart/2008/layout/AlternatingHexagons"/>
    <dgm:cxn modelId="{5F5D2931-7212-45CD-B5EE-4D995A6F6BD2}" type="presOf" srcId="{BDF5847E-1361-4BE2-A57E-EB038B3591CD}" destId="{1CA38A2B-A914-4C52-A18B-4FFEF96C1C87}" srcOrd="0" destOrd="0" presId="urn:microsoft.com/office/officeart/2008/layout/AlternatingHexagons"/>
    <dgm:cxn modelId="{1D4116A5-71C0-450D-914B-AAA377D8D5DB}" srcId="{BDF5847E-1361-4BE2-A57E-EB038B3591CD}" destId="{B41B2A1D-F807-4DC1-B01D-1CF5AC19D4DE}" srcOrd="2" destOrd="0" parTransId="{C56957A0-25BC-42FC-9A6B-1AC7BDE1A4D8}" sibTransId="{D7871881-E08B-4417-AC4A-818A923B25F8}"/>
    <dgm:cxn modelId="{825BE9DA-5A82-419F-8225-BC52E04F73B3}" srcId="{BDF5847E-1361-4BE2-A57E-EB038B3591CD}" destId="{AA6B206A-21ED-4B3F-ABE6-DCA2F6B4A3C4}" srcOrd="0" destOrd="0" parTransId="{9006E829-CB0A-4A4F-BCEA-035EEC637F4A}" sibTransId="{B4D6D3CE-AE73-4304-96CC-4AEFE236CD49}"/>
    <dgm:cxn modelId="{483CC4C0-9ABE-4CEE-BE1E-60CB98C2FFE1}" type="presOf" srcId="{6B4C1642-9CC5-48F0-8A9E-30A2253086D8}" destId="{C6DD6714-C3DB-4B51-93AE-E15E95B0A952}" srcOrd="0" destOrd="0" presId="urn:microsoft.com/office/officeart/2008/layout/AlternatingHexagons"/>
    <dgm:cxn modelId="{5C3650EE-BA8F-41C8-8B64-FDCDA354553D}" srcId="{BDF5847E-1361-4BE2-A57E-EB038B3591CD}" destId="{A6B9CC1B-E90B-4ABA-BF4F-A72CE39AD879}" srcOrd="1" destOrd="0" parTransId="{56006F3D-3E02-44CD-800F-B825B721DB89}" sibTransId="{6B4C1642-9CC5-48F0-8A9E-30A2253086D8}"/>
    <dgm:cxn modelId="{F98CCFF4-3371-417A-93A5-9BA2FD26C1BA}" type="presOf" srcId="{B41B2A1D-F807-4DC1-B01D-1CF5AC19D4DE}" destId="{E5D694A7-3078-41BB-B552-FFA87C3DF0B2}" srcOrd="0" destOrd="0" presId="urn:microsoft.com/office/officeart/2008/layout/AlternatingHexagons"/>
    <dgm:cxn modelId="{A4238566-6779-4568-9171-B5EC384B88CA}" type="presOf" srcId="{A6B9CC1B-E90B-4ABA-BF4F-A72CE39AD879}" destId="{9808A7E6-9FB3-4042-A406-ACE8EED6A112}" srcOrd="0" destOrd="0" presId="urn:microsoft.com/office/officeart/2008/layout/AlternatingHexagons"/>
    <dgm:cxn modelId="{C72D14CB-2B13-4CDA-9C36-D05403F6C0B3}" type="presOf" srcId="{D7871881-E08B-4417-AC4A-818A923B25F8}" destId="{AE0D023D-A84F-4EF0-A5B4-72AE3A4A3893}" srcOrd="0" destOrd="0" presId="urn:microsoft.com/office/officeart/2008/layout/AlternatingHexagons"/>
    <dgm:cxn modelId="{BF1AB50D-42C8-48AF-82AB-6E2E38F6EFAF}" type="presParOf" srcId="{1CA38A2B-A914-4C52-A18B-4FFEF96C1C87}" destId="{141112AD-867E-4C13-AE86-9D01DD40FE40}" srcOrd="0" destOrd="0" presId="urn:microsoft.com/office/officeart/2008/layout/AlternatingHexagons"/>
    <dgm:cxn modelId="{23C83A14-97A1-481D-B38C-5CAFFF4107CE}" type="presParOf" srcId="{141112AD-867E-4C13-AE86-9D01DD40FE40}" destId="{BE6BFC58-59CC-43D0-80F6-395EC411F691}" srcOrd="0" destOrd="0" presId="urn:microsoft.com/office/officeart/2008/layout/AlternatingHexagons"/>
    <dgm:cxn modelId="{B5480A63-A006-41F1-A208-AD813DF636AA}" type="presParOf" srcId="{141112AD-867E-4C13-AE86-9D01DD40FE40}" destId="{716D7333-48CA-45FE-88C6-D8B5E10D1A10}" srcOrd="1" destOrd="0" presId="urn:microsoft.com/office/officeart/2008/layout/AlternatingHexagons"/>
    <dgm:cxn modelId="{6A240C86-CE3A-4E75-BA44-999CC341AA04}" type="presParOf" srcId="{141112AD-867E-4C13-AE86-9D01DD40FE40}" destId="{67C53E89-9365-417D-BC99-CA3BB8358AFA}" srcOrd="2" destOrd="0" presId="urn:microsoft.com/office/officeart/2008/layout/AlternatingHexagons"/>
    <dgm:cxn modelId="{7B7D2AE6-B817-4910-B3DA-8CC1A7CFF56C}" type="presParOf" srcId="{141112AD-867E-4C13-AE86-9D01DD40FE40}" destId="{9EB1824F-3814-4E5B-8DE2-001D999DCDD1}" srcOrd="3" destOrd="0" presId="urn:microsoft.com/office/officeart/2008/layout/AlternatingHexagons"/>
    <dgm:cxn modelId="{8699B20E-F043-46EF-9684-7127E10E7986}" type="presParOf" srcId="{141112AD-867E-4C13-AE86-9D01DD40FE40}" destId="{E43E5B06-EFBA-4C73-864C-1204E2D308C9}" srcOrd="4" destOrd="0" presId="urn:microsoft.com/office/officeart/2008/layout/AlternatingHexagons"/>
    <dgm:cxn modelId="{4B94D8FE-98A3-4EF2-B0E8-FFFCE3369C72}" type="presParOf" srcId="{1CA38A2B-A914-4C52-A18B-4FFEF96C1C87}" destId="{1A47339C-57DA-405E-ADCA-D5A97E27CAE8}" srcOrd="1" destOrd="0" presId="urn:microsoft.com/office/officeart/2008/layout/AlternatingHexagons"/>
    <dgm:cxn modelId="{B5927B58-5198-43AE-A585-DC1C2CF6D8D2}" type="presParOf" srcId="{1CA38A2B-A914-4C52-A18B-4FFEF96C1C87}" destId="{1E480B42-2A65-47BB-B016-1C6F37B6FF05}" srcOrd="2" destOrd="0" presId="urn:microsoft.com/office/officeart/2008/layout/AlternatingHexagons"/>
    <dgm:cxn modelId="{C01D6D6B-AABD-4DC3-8841-9E1FAB281054}" type="presParOf" srcId="{1E480B42-2A65-47BB-B016-1C6F37B6FF05}" destId="{9808A7E6-9FB3-4042-A406-ACE8EED6A112}" srcOrd="0" destOrd="0" presId="urn:microsoft.com/office/officeart/2008/layout/AlternatingHexagons"/>
    <dgm:cxn modelId="{8DB0A03F-9A97-4E18-955A-70B957AE21C6}" type="presParOf" srcId="{1E480B42-2A65-47BB-B016-1C6F37B6FF05}" destId="{50BF039C-34F7-4621-8ECE-39441D269FCA}" srcOrd="1" destOrd="0" presId="urn:microsoft.com/office/officeart/2008/layout/AlternatingHexagons"/>
    <dgm:cxn modelId="{0AFCCD3D-F22D-40B5-B0AF-DC20B786D6B8}" type="presParOf" srcId="{1E480B42-2A65-47BB-B016-1C6F37B6FF05}" destId="{DB9D56FF-697D-456F-806D-B1060D6833E7}" srcOrd="2" destOrd="0" presId="urn:microsoft.com/office/officeart/2008/layout/AlternatingHexagons"/>
    <dgm:cxn modelId="{2FDCB50A-9C78-4CD6-A85C-755046849CCB}" type="presParOf" srcId="{1E480B42-2A65-47BB-B016-1C6F37B6FF05}" destId="{41AE5ABF-71F3-4D06-87BE-1B115BFBEB4B}" srcOrd="3" destOrd="0" presId="urn:microsoft.com/office/officeart/2008/layout/AlternatingHexagons"/>
    <dgm:cxn modelId="{BEFE6C02-46DF-4158-BDF8-926C9731F390}" type="presParOf" srcId="{1E480B42-2A65-47BB-B016-1C6F37B6FF05}" destId="{C6DD6714-C3DB-4B51-93AE-E15E95B0A952}" srcOrd="4" destOrd="0" presId="urn:microsoft.com/office/officeart/2008/layout/AlternatingHexagons"/>
    <dgm:cxn modelId="{C6C828CD-4845-4488-9B19-AA3AFD91E9E4}" type="presParOf" srcId="{1CA38A2B-A914-4C52-A18B-4FFEF96C1C87}" destId="{DD34F4C7-65B4-4ADA-B846-BFEC747734FB}" srcOrd="3" destOrd="0" presId="urn:microsoft.com/office/officeart/2008/layout/AlternatingHexagons"/>
    <dgm:cxn modelId="{CF4DF07F-9756-4914-B567-82F7992DEFFE}" type="presParOf" srcId="{1CA38A2B-A914-4C52-A18B-4FFEF96C1C87}" destId="{689A4213-90F6-4A90-8BBC-9CCE8497E63E}" srcOrd="4" destOrd="0" presId="urn:microsoft.com/office/officeart/2008/layout/AlternatingHexagons"/>
    <dgm:cxn modelId="{0C04A19C-EF2F-4817-B40A-7FDCB3EC2EAC}" type="presParOf" srcId="{689A4213-90F6-4A90-8BBC-9CCE8497E63E}" destId="{E5D694A7-3078-41BB-B552-FFA87C3DF0B2}" srcOrd="0" destOrd="0" presId="urn:microsoft.com/office/officeart/2008/layout/AlternatingHexagons"/>
    <dgm:cxn modelId="{BCCB97E4-00BB-4816-BF55-2E5957DFEBF7}" type="presParOf" srcId="{689A4213-90F6-4A90-8BBC-9CCE8497E63E}" destId="{ABDBE3C8-A3B1-4DCA-A119-8C2F0FE4A17F}" srcOrd="1" destOrd="0" presId="urn:microsoft.com/office/officeart/2008/layout/AlternatingHexagons"/>
    <dgm:cxn modelId="{A2F99691-A226-4186-8E85-D34AF9EECE32}" type="presParOf" srcId="{689A4213-90F6-4A90-8BBC-9CCE8497E63E}" destId="{D349AA7A-8AF5-4C21-8D6C-EC7D6AF19EC3}" srcOrd="2" destOrd="0" presId="urn:microsoft.com/office/officeart/2008/layout/AlternatingHexagons"/>
    <dgm:cxn modelId="{3A4E4CD5-1F21-4286-AA7D-AA7A179659F7}" type="presParOf" srcId="{689A4213-90F6-4A90-8BBC-9CCE8497E63E}" destId="{063B435B-565E-43FB-AC77-5FB97C95A06D}" srcOrd="3" destOrd="0" presId="urn:microsoft.com/office/officeart/2008/layout/AlternatingHexagons"/>
    <dgm:cxn modelId="{E5F87938-7795-409E-B837-93AEC8F0B5E3}" type="presParOf" srcId="{689A4213-90F6-4A90-8BBC-9CCE8497E63E}" destId="{AE0D023D-A84F-4EF0-A5B4-72AE3A4A38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D35F4-1E77-4415-81A7-3D9B5FDC874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C741299-5E23-400C-94C9-A9A84F07A49C}">
      <dgm:prSet phldrT="[Texto]" custT="1"/>
      <dgm:spPr>
        <a:xfrm>
          <a:off x="2839194" y="303808"/>
          <a:ext cx="2542782" cy="1525669"/>
        </a:xfrm>
        <a:prstGeom prst="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8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Lei de Execução Penal – Art.41</a:t>
          </a:r>
        </a:p>
      </dgm:t>
    </dgm:pt>
    <dgm:pt modelId="{3D3AA508-187C-4742-B411-B4973830E759}" type="parTrans" cxnId="{FD09D7ED-26AD-4885-AA30-4FCCF5DD0617}">
      <dgm:prSet/>
      <dgm:spPr/>
      <dgm:t>
        <a:bodyPr/>
        <a:lstStyle/>
        <a:p>
          <a:endParaRPr lang="pt-BR"/>
        </a:p>
      </dgm:t>
    </dgm:pt>
    <dgm:pt modelId="{ABE93F6A-3246-474D-AB0F-A19B788E3201}" type="sibTrans" cxnId="{FD09D7ED-26AD-4885-AA30-4FCCF5DD0617}">
      <dgm:prSet/>
      <dgm:spPr/>
      <dgm:t>
        <a:bodyPr/>
        <a:lstStyle/>
        <a:p>
          <a:endParaRPr lang="pt-BR"/>
        </a:p>
      </dgm:t>
    </dgm:pt>
    <dgm:pt modelId="{7D1BE13D-FB88-4047-83CE-5FF91D99C3E3}">
      <dgm:prSet phldrT="[Texto]" custT="1"/>
      <dgm:spPr>
        <a:xfrm>
          <a:off x="72011" y="2392037"/>
          <a:ext cx="2542782" cy="1525669"/>
        </a:xfrm>
        <a:prstGeom prst="rect">
          <a:avLst/>
        </a:prstGeom>
        <a:solidFill>
          <a:srgbClr val="438086">
            <a:hueOff val="2700796"/>
            <a:satOff val="1000"/>
            <a:lumOff val="305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8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Política Nacional de Atenção Básica/2017. </a:t>
          </a:r>
        </a:p>
      </dgm:t>
    </dgm:pt>
    <dgm:pt modelId="{9C0F3122-71F7-41DB-A1AA-FA8F4DD0818A}" type="parTrans" cxnId="{E37F776D-56DE-42DF-A4DB-500898CA6494}">
      <dgm:prSet/>
      <dgm:spPr/>
      <dgm:t>
        <a:bodyPr/>
        <a:lstStyle/>
        <a:p>
          <a:endParaRPr lang="pt-BR"/>
        </a:p>
      </dgm:t>
    </dgm:pt>
    <dgm:pt modelId="{750DDE09-FDA4-410C-A149-BD4245103B69}" type="sibTrans" cxnId="{E37F776D-56DE-42DF-A4DB-500898CA6494}">
      <dgm:prSet/>
      <dgm:spPr/>
      <dgm:t>
        <a:bodyPr/>
        <a:lstStyle/>
        <a:p>
          <a:endParaRPr lang="pt-BR"/>
        </a:p>
      </dgm:t>
    </dgm:pt>
    <dgm:pt modelId="{7C9A17AE-4E81-442B-BE53-08F8332F1AFF}">
      <dgm:prSet phldrT="[Texto]" custT="1"/>
      <dgm:spPr>
        <a:xfrm>
          <a:off x="2839194" y="2392047"/>
          <a:ext cx="2542782" cy="1525669"/>
        </a:xfrm>
        <a:prstGeom prst="rect">
          <a:avLst/>
        </a:prstGeom>
        <a:solidFill>
          <a:srgbClr val="438086">
            <a:hueOff val="5401592"/>
            <a:satOff val="2001"/>
            <a:lumOff val="611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4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Política Nacional de Atenção Integral à Saúde da População Privada de Liberdade/2014</a:t>
          </a:r>
        </a:p>
      </dgm:t>
    </dgm:pt>
    <dgm:pt modelId="{558A299F-6262-48F2-8620-251E3435574C}" type="parTrans" cxnId="{5A190ECA-52C7-4C34-977E-7926AC09FD31}">
      <dgm:prSet/>
      <dgm:spPr/>
      <dgm:t>
        <a:bodyPr/>
        <a:lstStyle/>
        <a:p>
          <a:endParaRPr lang="pt-BR"/>
        </a:p>
      </dgm:t>
    </dgm:pt>
    <dgm:pt modelId="{BF1DDF60-82A8-4BD4-95F9-4EBDF0C86356}" type="sibTrans" cxnId="{5A190ECA-52C7-4C34-977E-7926AC09FD31}">
      <dgm:prSet/>
      <dgm:spPr/>
      <dgm:t>
        <a:bodyPr/>
        <a:lstStyle/>
        <a:p>
          <a:endParaRPr lang="pt-BR"/>
        </a:p>
      </dgm:t>
    </dgm:pt>
    <dgm:pt modelId="{736D170B-E651-48D0-9027-D7B5EECF7567}">
      <dgm:prSet phldrT="[Texto]" custT="1"/>
      <dgm:spPr>
        <a:xfrm>
          <a:off x="0" y="303802"/>
          <a:ext cx="2542782" cy="1525669"/>
        </a:xfrm>
        <a:prstGeom prst="rect">
          <a:avLst/>
        </a:prstGeom>
        <a:solidFill>
          <a:srgbClr val="438086">
            <a:hueOff val="4051194"/>
            <a:satOff val="1501"/>
            <a:lumOff val="458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28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Constituição 88 – Art.196</a:t>
          </a:r>
        </a:p>
      </dgm:t>
    </dgm:pt>
    <dgm:pt modelId="{4C9DE236-B4BF-4F98-8A06-BCC2AEF33CDA}" type="parTrans" cxnId="{844E2D24-5661-4662-867E-16AA1529128A}">
      <dgm:prSet/>
      <dgm:spPr/>
      <dgm:t>
        <a:bodyPr/>
        <a:lstStyle/>
        <a:p>
          <a:endParaRPr lang="pt-BR"/>
        </a:p>
      </dgm:t>
    </dgm:pt>
    <dgm:pt modelId="{467C7AD2-E1CB-47FD-A919-D69EB3E2CBC3}" type="sibTrans" cxnId="{844E2D24-5661-4662-867E-16AA1529128A}">
      <dgm:prSet/>
      <dgm:spPr/>
      <dgm:t>
        <a:bodyPr/>
        <a:lstStyle/>
        <a:p>
          <a:endParaRPr lang="pt-BR"/>
        </a:p>
      </dgm:t>
    </dgm:pt>
    <dgm:pt modelId="{95058A92-382D-4631-BAAF-EACCC8D26C1B}" type="pres">
      <dgm:prSet presAssocID="{F2CD35F4-1E77-4415-81A7-3D9B5FDC87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9FA177-8B06-42B4-8F60-A9611581EBF6}" type="pres">
      <dgm:prSet presAssocID="{BC741299-5E23-400C-94C9-A9A84F07A49C}" presName="node" presStyleLbl="node1" presStyleIdx="0" presStyleCnt="4" custLinFactX="22682" custLinFactNeighborX="100000" custLinFactNeighborY="72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A05D1D-09BB-435F-854A-51FD9EE614A9}" type="pres">
      <dgm:prSet presAssocID="{ABE93F6A-3246-474D-AB0F-A19B788E3201}" presName="sibTrans" presStyleCnt="0"/>
      <dgm:spPr/>
    </dgm:pt>
    <dgm:pt modelId="{9D2B7038-4FAF-42B1-900E-CB5C1BDBC554}" type="pres">
      <dgm:prSet presAssocID="{7D1BE13D-FB88-4047-83CE-5FF91D99C3E3}" presName="node" presStyleLbl="node1" presStyleIdx="1" presStyleCnt="4" custLinFactX="-30173" custLinFactY="1451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F4A554-E4C4-4C50-BE0E-F97086C741B2}" type="pres">
      <dgm:prSet presAssocID="{750DDE09-FDA4-410C-A149-BD4245103B69}" presName="sibTrans" presStyleCnt="0"/>
      <dgm:spPr/>
    </dgm:pt>
    <dgm:pt modelId="{27C42088-D518-4C9F-91C5-E03C7EDE9082}" type="pres">
      <dgm:prSet presAssocID="{736D170B-E651-48D0-9027-D7B5EECF7567}" presName="node" presStyleLbl="node1" presStyleIdx="2" presStyleCnt="4" custLinFactY="-8568" custLinFactNeighborX="-2085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DA0F5A-0B72-4B03-8E14-15605037EEE7}" type="pres">
      <dgm:prSet presAssocID="{467C7AD2-E1CB-47FD-A919-D69EB3E2CBC3}" presName="sibTrans" presStyleCnt="0"/>
      <dgm:spPr/>
    </dgm:pt>
    <dgm:pt modelId="{41742407-A254-4532-BD2E-2955AE13E9AA}" type="pres">
      <dgm:prSet presAssocID="{7C9A17AE-4E81-442B-BE53-08F8332F1AFF}" presName="node" presStyleLbl="node1" presStyleIdx="3" presStyleCnt="4" custLinFactNeighborX="12552" custLinFactNeighborY="-15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D47D7A-3231-4AAB-98AD-8CA44024C601}" type="presOf" srcId="{7C9A17AE-4E81-442B-BE53-08F8332F1AFF}" destId="{41742407-A254-4532-BD2E-2955AE13E9AA}" srcOrd="0" destOrd="0" presId="urn:microsoft.com/office/officeart/2005/8/layout/default"/>
    <dgm:cxn modelId="{3CD0072C-3CBD-4875-BBBF-E67EB182F451}" type="presOf" srcId="{BC741299-5E23-400C-94C9-A9A84F07A49C}" destId="{249FA177-8B06-42B4-8F60-A9611581EBF6}" srcOrd="0" destOrd="0" presId="urn:microsoft.com/office/officeart/2005/8/layout/default"/>
    <dgm:cxn modelId="{5A190ECA-52C7-4C34-977E-7926AC09FD31}" srcId="{F2CD35F4-1E77-4415-81A7-3D9B5FDC874D}" destId="{7C9A17AE-4E81-442B-BE53-08F8332F1AFF}" srcOrd="3" destOrd="0" parTransId="{558A299F-6262-48F2-8620-251E3435574C}" sibTransId="{BF1DDF60-82A8-4BD4-95F9-4EBDF0C86356}"/>
    <dgm:cxn modelId="{E37F776D-56DE-42DF-A4DB-500898CA6494}" srcId="{F2CD35F4-1E77-4415-81A7-3D9B5FDC874D}" destId="{7D1BE13D-FB88-4047-83CE-5FF91D99C3E3}" srcOrd="1" destOrd="0" parTransId="{9C0F3122-71F7-41DB-A1AA-FA8F4DD0818A}" sibTransId="{750DDE09-FDA4-410C-A149-BD4245103B69}"/>
    <dgm:cxn modelId="{EDE6DA21-0C56-43E0-AC55-CD280BD259A4}" type="presOf" srcId="{736D170B-E651-48D0-9027-D7B5EECF7567}" destId="{27C42088-D518-4C9F-91C5-E03C7EDE9082}" srcOrd="0" destOrd="0" presId="urn:microsoft.com/office/officeart/2005/8/layout/default"/>
    <dgm:cxn modelId="{FD09D7ED-26AD-4885-AA30-4FCCF5DD0617}" srcId="{F2CD35F4-1E77-4415-81A7-3D9B5FDC874D}" destId="{BC741299-5E23-400C-94C9-A9A84F07A49C}" srcOrd="0" destOrd="0" parTransId="{3D3AA508-187C-4742-B411-B4973830E759}" sibTransId="{ABE93F6A-3246-474D-AB0F-A19B788E3201}"/>
    <dgm:cxn modelId="{B0D8C161-0237-400C-8FFF-47FE8A2A62FE}" type="presOf" srcId="{7D1BE13D-FB88-4047-83CE-5FF91D99C3E3}" destId="{9D2B7038-4FAF-42B1-900E-CB5C1BDBC554}" srcOrd="0" destOrd="0" presId="urn:microsoft.com/office/officeart/2005/8/layout/default"/>
    <dgm:cxn modelId="{5F2852AA-7D02-4A49-801A-5E27EA912F27}" type="presOf" srcId="{F2CD35F4-1E77-4415-81A7-3D9B5FDC874D}" destId="{95058A92-382D-4631-BAAF-EACCC8D26C1B}" srcOrd="0" destOrd="0" presId="urn:microsoft.com/office/officeart/2005/8/layout/default"/>
    <dgm:cxn modelId="{844E2D24-5661-4662-867E-16AA1529128A}" srcId="{F2CD35F4-1E77-4415-81A7-3D9B5FDC874D}" destId="{736D170B-E651-48D0-9027-D7B5EECF7567}" srcOrd="2" destOrd="0" parTransId="{4C9DE236-B4BF-4F98-8A06-BCC2AEF33CDA}" sibTransId="{467C7AD2-E1CB-47FD-A919-D69EB3E2CBC3}"/>
    <dgm:cxn modelId="{CB064DAC-E4EE-4E65-BD4D-C58D27234270}" type="presParOf" srcId="{95058A92-382D-4631-BAAF-EACCC8D26C1B}" destId="{249FA177-8B06-42B4-8F60-A9611581EBF6}" srcOrd="0" destOrd="0" presId="urn:microsoft.com/office/officeart/2005/8/layout/default"/>
    <dgm:cxn modelId="{36523991-4FB2-4D30-B101-3FA7C5D3D607}" type="presParOf" srcId="{95058A92-382D-4631-BAAF-EACCC8D26C1B}" destId="{62A05D1D-09BB-435F-854A-51FD9EE614A9}" srcOrd="1" destOrd="0" presId="urn:microsoft.com/office/officeart/2005/8/layout/default"/>
    <dgm:cxn modelId="{18A925A4-7F82-4388-826C-28B8D31F6FD4}" type="presParOf" srcId="{95058A92-382D-4631-BAAF-EACCC8D26C1B}" destId="{9D2B7038-4FAF-42B1-900E-CB5C1BDBC554}" srcOrd="2" destOrd="0" presId="urn:microsoft.com/office/officeart/2005/8/layout/default"/>
    <dgm:cxn modelId="{C72CD077-EDA6-4517-903C-034114F696A9}" type="presParOf" srcId="{95058A92-382D-4631-BAAF-EACCC8D26C1B}" destId="{5CF4A554-E4C4-4C50-BE0E-F97086C741B2}" srcOrd="3" destOrd="0" presId="urn:microsoft.com/office/officeart/2005/8/layout/default"/>
    <dgm:cxn modelId="{7A9BE255-AEA0-4068-BA4F-F2B4F80DDB70}" type="presParOf" srcId="{95058A92-382D-4631-BAAF-EACCC8D26C1B}" destId="{27C42088-D518-4C9F-91C5-E03C7EDE9082}" srcOrd="4" destOrd="0" presId="urn:microsoft.com/office/officeart/2005/8/layout/default"/>
    <dgm:cxn modelId="{7E0EFF40-1C00-4C4A-BFD9-056E6E9000E7}" type="presParOf" srcId="{95058A92-382D-4631-BAAF-EACCC8D26C1B}" destId="{5FDA0F5A-0B72-4B03-8E14-15605037EEE7}" srcOrd="5" destOrd="0" presId="urn:microsoft.com/office/officeart/2005/8/layout/default"/>
    <dgm:cxn modelId="{ADA1587A-6891-4710-B2B6-CF8F5A83C9F6}" type="presParOf" srcId="{95058A92-382D-4631-BAAF-EACCC8D26C1B}" destId="{41742407-A254-4532-BD2E-2955AE13E9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BFC58-59CC-43D0-80F6-395EC411F691}">
      <dsp:nvSpPr>
        <dsp:cNvPr id="0" name=""/>
        <dsp:cNvSpPr/>
      </dsp:nvSpPr>
      <dsp:spPr>
        <a:xfrm rot="5400000">
          <a:off x="2783450" y="-44852"/>
          <a:ext cx="1376520" cy="1609524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40% </a:t>
          </a:r>
          <a:endParaRPr lang="pt-BR" sz="1200" b="1" kern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Sem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condenação</a:t>
          </a:r>
          <a:endParaRPr lang="pt-BR" sz="1200" b="1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-5400000">
        <a:off x="2935202" y="301070"/>
        <a:ext cx="1073016" cy="917680"/>
      </dsp:txXfrm>
    </dsp:sp>
    <dsp:sp modelId="{716D7333-48CA-45FE-88C6-D8B5E10D1A10}">
      <dsp:nvSpPr>
        <dsp:cNvPr id="0" name=""/>
        <dsp:cNvSpPr/>
      </dsp:nvSpPr>
      <dsp:spPr>
        <a:xfrm>
          <a:off x="4785606" y="2688981"/>
          <a:ext cx="1695113" cy="91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E5B06-EFBA-4C73-864C-1204E2D308C9}">
      <dsp:nvSpPr>
        <dsp:cNvPr id="0" name=""/>
        <dsp:cNvSpPr/>
      </dsp:nvSpPr>
      <dsp:spPr>
        <a:xfrm rot="5400000">
          <a:off x="1138563" y="-112772"/>
          <a:ext cx="1378768" cy="1746638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1350398"/>
            <a:satOff val="500"/>
            <a:lumOff val="15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51,3% tem </a:t>
          </a:r>
          <a:r>
            <a:rPr lang="pt-BR" sz="12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apenas ensino fundamental incompleto</a:t>
          </a:r>
        </a:p>
      </dsp:txBody>
      <dsp:txXfrm rot="-5400000">
        <a:off x="1245734" y="300958"/>
        <a:ext cx="1164426" cy="919178"/>
      </dsp:txXfrm>
    </dsp:sp>
    <dsp:sp modelId="{9808A7E6-9FB3-4042-A406-ACE8EED6A112}">
      <dsp:nvSpPr>
        <dsp:cNvPr id="0" name=""/>
        <dsp:cNvSpPr/>
      </dsp:nvSpPr>
      <dsp:spPr>
        <a:xfrm rot="5400000">
          <a:off x="1762289" y="1045686"/>
          <a:ext cx="1518295" cy="1730503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2700796"/>
            <a:satOff val="1000"/>
            <a:lumOff val="305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29,9% </a:t>
          </a:r>
          <a:r>
            <a:rPr lang="pt-BR" sz="12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das pessoas presas tem entre 18 e 24 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E </a:t>
          </a:r>
          <a:r>
            <a:rPr lang="pt-BR" sz="1200" b="1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24,1% entre </a:t>
          </a:r>
          <a:r>
            <a:rPr lang="pt-BR" sz="12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25 e 29 anos</a:t>
          </a:r>
        </a:p>
      </dsp:txBody>
      <dsp:txXfrm rot="-5400000">
        <a:off x="1944602" y="1404839"/>
        <a:ext cx="1153669" cy="1012197"/>
      </dsp:txXfrm>
    </dsp:sp>
    <dsp:sp modelId="{50BF039C-34F7-4621-8ECE-39441D269FCA}">
      <dsp:nvSpPr>
        <dsp:cNvPr id="0" name=""/>
        <dsp:cNvSpPr/>
      </dsp:nvSpPr>
      <dsp:spPr>
        <a:xfrm>
          <a:off x="506306" y="1525026"/>
          <a:ext cx="1640432" cy="91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D6714-C3DB-4B51-93AE-E15E95B0A952}">
      <dsp:nvSpPr>
        <dsp:cNvPr id="0" name=""/>
        <dsp:cNvSpPr/>
      </dsp:nvSpPr>
      <dsp:spPr>
        <a:xfrm rot="5400000">
          <a:off x="3445187" y="1090987"/>
          <a:ext cx="1515455" cy="1637076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4051194"/>
            <a:satOff val="1501"/>
            <a:lumOff val="458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62%</a:t>
          </a:r>
          <a:r>
            <a:rPr lang="pt-BR" sz="1300" b="1" kern="1200" baseline="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das mulheres estão presas por tráfico de drogas</a:t>
          </a:r>
          <a:endParaRPr lang="pt-BR" sz="1300" b="1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-5400000">
        <a:off x="3657223" y="1404373"/>
        <a:ext cx="1091384" cy="1010303"/>
      </dsp:txXfrm>
    </dsp:sp>
    <dsp:sp modelId="{E5D694A7-3078-41BB-B552-FFA87C3DF0B2}">
      <dsp:nvSpPr>
        <dsp:cNvPr id="0" name=""/>
        <dsp:cNvSpPr/>
      </dsp:nvSpPr>
      <dsp:spPr>
        <a:xfrm rot="5400000">
          <a:off x="2589928" y="2370029"/>
          <a:ext cx="1543540" cy="1543332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5401592"/>
            <a:satOff val="2001"/>
            <a:lumOff val="611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52% dos homens estão presos por tráfico de drogas ou roubo </a:t>
          </a:r>
        </a:p>
      </dsp:txBody>
      <dsp:txXfrm rot="-5400000">
        <a:off x="2847237" y="2627164"/>
        <a:ext cx="1028922" cy="1029062"/>
      </dsp:txXfrm>
    </dsp:sp>
    <dsp:sp modelId="{ABDBE3C8-A3B1-4DCA-A119-8C2F0FE4A17F}">
      <dsp:nvSpPr>
        <dsp:cNvPr id="0" name=""/>
        <dsp:cNvSpPr/>
      </dsp:nvSpPr>
      <dsp:spPr>
        <a:xfrm>
          <a:off x="4279300" y="2830544"/>
          <a:ext cx="1695113" cy="91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D023D-A84F-4EF0-A5B4-72AE3A4A3893}">
      <dsp:nvSpPr>
        <dsp:cNvPr id="0" name=""/>
        <dsp:cNvSpPr/>
      </dsp:nvSpPr>
      <dsp:spPr>
        <a:xfrm rot="5400000">
          <a:off x="1000360" y="2442806"/>
          <a:ext cx="1551438" cy="1405675"/>
        </a:xfrm>
        <a:prstGeom prst="hexagon">
          <a:avLst>
            <a:gd name="adj" fmla="val 25000"/>
            <a:gd name="vf" fmla="val 115470"/>
          </a:avLst>
        </a:prstGeom>
        <a:solidFill>
          <a:srgbClr val="438086">
            <a:hueOff val="6751989"/>
            <a:satOff val="2501"/>
            <a:lumOff val="764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63,6% </a:t>
          </a:r>
          <a:r>
            <a:rPr lang="pt-BR" sz="1400" b="1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da população presa no Brasil é negra</a:t>
          </a:r>
        </a:p>
      </dsp:txBody>
      <dsp:txXfrm rot="-5400000">
        <a:off x="1296514" y="2616351"/>
        <a:ext cx="959129" cy="1058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FA177-8B06-42B4-8F60-A9611581EBF6}">
      <dsp:nvSpPr>
        <dsp:cNvPr id="0" name=""/>
        <dsp:cNvSpPr/>
      </dsp:nvSpPr>
      <dsp:spPr>
        <a:xfrm>
          <a:off x="4620635" y="138232"/>
          <a:ext cx="3122854" cy="1873712"/>
        </a:xfrm>
        <a:prstGeom prst="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Lei de Execução Penal – Art.41</a:t>
          </a:r>
        </a:p>
      </dsp:txBody>
      <dsp:txXfrm>
        <a:off x="4620635" y="138232"/>
        <a:ext cx="3122854" cy="1873712"/>
      </dsp:txXfrm>
    </dsp:sp>
    <dsp:sp modelId="{9D2B7038-4FAF-42B1-900E-CB5C1BDBC554}">
      <dsp:nvSpPr>
        <dsp:cNvPr id="0" name=""/>
        <dsp:cNvSpPr/>
      </dsp:nvSpPr>
      <dsp:spPr>
        <a:xfrm>
          <a:off x="159481" y="2147751"/>
          <a:ext cx="3122854" cy="1873712"/>
        </a:xfrm>
        <a:prstGeom prst="rect">
          <a:avLst/>
        </a:prstGeom>
        <a:solidFill>
          <a:srgbClr val="438086">
            <a:hueOff val="2700796"/>
            <a:satOff val="1000"/>
            <a:lumOff val="305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Política Nacional de Atenção Básica/2017. </a:t>
          </a:r>
        </a:p>
      </dsp:txBody>
      <dsp:txXfrm>
        <a:off x="159481" y="2147751"/>
        <a:ext cx="3122854" cy="1873712"/>
      </dsp:txXfrm>
    </dsp:sp>
    <dsp:sp modelId="{27C42088-D518-4C9F-91C5-E03C7EDE9082}">
      <dsp:nvSpPr>
        <dsp:cNvPr id="0" name=""/>
        <dsp:cNvSpPr/>
      </dsp:nvSpPr>
      <dsp:spPr>
        <a:xfrm>
          <a:off x="138183" y="153890"/>
          <a:ext cx="3122854" cy="1873712"/>
        </a:xfrm>
        <a:prstGeom prst="rect">
          <a:avLst/>
        </a:prstGeom>
        <a:solidFill>
          <a:srgbClr val="438086">
            <a:hueOff val="4051194"/>
            <a:satOff val="1501"/>
            <a:lumOff val="458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Constituição 88 – Art.196</a:t>
          </a:r>
        </a:p>
      </dsp:txBody>
      <dsp:txXfrm>
        <a:off x="138183" y="153890"/>
        <a:ext cx="3122854" cy="1873712"/>
      </dsp:txXfrm>
    </dsp:sp>
    <dsp:sp modelId="{41742407-A254-4532-BD2E-2955AE13E9AA}">
      <dsp:nvSpPr>
        <dsp:cNvPr id="0" name=""/>
        <dsp:cNvSpPr/>
      </dsp:nvSpPr>
      <dsp:spPr>
        <a:xfrm>
          <a:off x="4616575" y="2158388"/>
          <a:ext cx="3122854" cy="1873712"/>
        </a:xfrm>
        <a:prstGeom prst="rect">
          <a:avLst/>
        </a:prstGeom>
        <a:solidFill>
          <a:srgbClr val="438086">
            <a:hueOff val="5401592"/>
            <a:satOff val="2001"/>
            <a:lumOff val="611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Política Nacional de Atenção Integral à Saúde da População Privada de Liberdade/2014</a:t>
          </a:r>
        </a:p>
      </dsp:txBody>
      <dsp:txXfrm>
        <a:off x="4616575" y="2158388"/>
        <a:ext cx="3122854" cy="187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4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5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4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8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2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4DB0-4D8C-4360-B771-23F7CC320F80}" type="datetimeFigureOut">
              <a:rPr lang="pt-BR" smtClean="0"/>
              <a:t>26/11/2019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AAB0-CCC4-4E7D-841C-0AF8D2804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13958988\Desktop\artigos%20para%20evento%20vigil&#195;&#162;ncia\infopenmulheres_arte_07-03-18.pdf" TargetMode="External"/><Relationship Id="rId2" Type="http://schemas.openxmlformats.org/officeDocument/2006/relationships/hyperlink" Target="http://www.scielo.br/pdf/physis/v17n1/v17n1a0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pen.gov.br/DEPEN/depen/sisdepen/infopen/relatorios-sinteticos/infopen-jun-2017-rev-12072019-0721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PRIVADOSDELIBERDADE@SAUDE.MG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OLITICASDEEQUIDADE@SAUDE.MG.GOV.B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8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08" y="587522"/>
            <a:ext cx="2882944" cy="28759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99" y="5534938"/>
            <a:ext cx="3380161" cy="3949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61" y="3463469"/>
            <a:ext cx="12196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2"/>
                </a:solidFill>
                <a:latin typeface="Montserrat" panose="00000500000000000000" pitchFamily="50" charset="0"/>
              </a:rPr>
              <a:t>DESAFIOS PARA A GARANTIA DO DIREITO À        SAÚDE DAS PESSOAS PRIVADAS DE LIBERDADE NO SUS  </a:t>
            </a:r>
            <a:endParaRPr lang="pt-BR" sz="40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O DIREITO À SAÚDE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40565"/>
            <a:ext cx="10515600" cy="4351338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PNAISP visa garantir acesso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pessoas privadas de liberdade no sistema prisional ao cuidado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SUS, incluindo-se ações de promoção, prevenção e assistência, atentando-se para o controle e/ou redução dos agravos mais frequentes que acometem essa população, cobrindo 100% da PPL.  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previsto na Política Nacional de Atenção Integral à Saúde das Pessoas Privadas de Liberdade no Sistema Prisional (PNAISP), que os serviços de saúde no sistema prisional passam a ser ponto de atenção da Rede de Atenção à Saúde (RAS) do SUS, qualificando também a Atenção Básica no </a:t>
            </a:r>
            <a:r>
              <a:rPr lang="pt-B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âmbito 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prisional como porta de entrada do sistema e ordenadora das ações e serviços de </a:t>
            </a:r>
            <a:r>
              <a:rPr lang="pt-B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</a:p>
          <a:p>
            <a:pPr algn="just">
              <a:lnSpc>
                <a:spcPct val="100000"/>
              </a:lnSpc>
            </a:pPr>
            <a:r>
              <a:rPr lang="pt-B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Composições de equipes de atenção básica prisional de acordo com ocupação das unidades prisionais. </a:t>
            </a:r>
          </a:p>
          <a:p>
            <a:pPr algn="just">
              <a:lnSpc>
                <a:spcPct val="100000"/>
              </a:lnSpc>
            </a:pPr>
            <a:r>
              <a:rPr lang="pt-B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Ações de prevenção e promoção à saúde também para familiares e trabalhadores.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O </a:t>
            </a:r>
            <a:r>
              <a:rPr lang="pt-BR" sz="32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DIREITO À SAÚDE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2987"/>
            <a:ext cx="10515600" cy="47846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DESAFIOS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Pré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- adesão PNAISP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 sanitária dos municípios pela população privada de liberdade;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Poucas equipes habilitadas;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Dificuldades financeiras do municípios e processos de adesão/habilitação;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Pós – adesão/habilitação PNAISP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Fixação dos profissionais das equipes habilitadas;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Reconhecimento das equipes enquanto equipes do SUS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de processos de trabalho que superem ações assistências e voltadas para as urgências;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de diagnóstico epidemiológico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Questões estruturais das unidades prisionais, logísticas, falta de RH;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Acesso à média e alta complexidade;</a:t>
            </a:r>
          </a:p>
        </p:txBody>
      </p:sp>
    </p:spTree>
    <p:extLst>
      <p:ext uri="{BB962C8B-B14F-4D97-AF65-F5344CB8AC3E}">
        <p14:creationId xmlns:p14="http://schemas.microsoft.com/office/powerpoint/2010/main" val="19936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CONSIDERAÇÕES FINAIS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2987"/>
            <a:ext cx="10515600" cy="47846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OMS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Prisões são ambientes de risco elevado para surgimento de vários agravos em saúde, sendo um desafio para a saúde pública;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Devem ser prioridade dos estados, considerando que muitos destes agravos e suas consequências são evitáveis;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Necessário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buscar a melhora das condições de encarceramento;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que a saúde e a segurança pública trabalhem de forma articulada na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cuidado em saúde;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de saúde prisional devem ser para cuidar exclusivamente das pessoas e não deve estar envolvido em espaços institucionais de punição, garantindo sua gratuidade;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CONSIDERAÇÕES FINAIS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2987"/>
            <a:ext cx="10515600" cy="47846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OMS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Transferência de cuidado, nas transferências e após o desligamento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permanente de todos os atores envolvidos;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Intersetorialidade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interdisciplinaridade: a saúde prisional deve estar integrada com as demais políticas públicas e políticas de saúde de forma transversal.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Fortalecimento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responsabilidade sanitária: não há o reconhecimento das unidades prisionais e socioeducativas na organização das ações de saúde do territórios de abrangência da atenção primária à saúde. </a:t>
            </a:r>
          </a:p>
          <a:p>
            <a:pPr algn="just">
              <a:spcBef>
                <a:spcPct val="0"/>
              </a:spcBef>
              <a:defRPr/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Saúde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enquanto promotora de cidadania e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 de inclusão social. </a:t>
            </a: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privação de liberdade é um problema de saúde pública e seus impactos na saúde da população carcerária repercutem nas condições de saúde 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extra-muros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037DF21-8AE6-4E17-8CA6-6A306D6A2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718" y="1558345"/>
            <a:ext cx="4644008" cy="25646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80371" y="4218710"/>
            <a:ext cx="11632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“A promoção da </a:t>
            </a:r>
            <a:r>
              <a:rPr lang="pt-BR" dirty="0" smtClean="0"/>
              <a:t>equidade </a:t>
            </a:r>
            <a:r>
              <a:rPr lang="pt-BR" dirty="0"/>
              <a:t>na saúde não deve se restringir à mera oferta de tratamento igualitário a todos, mas deve sustentar a disposição de fornecer orientação para que os serviços ofereçam o respeito traduzido em práticas e atitudes, destinados a cada cidadão em suas necessidades. Estas necessidades são geradas em virtude de suas diferenças, e os serviços devem criar condições concretas para que estas necessidades específicas sejam atendidas. Recuperar o sentido de </a:t>
            </a:r>
            <a:r>
              <a:rPr lang="pt-BR" dirty="0" smtClean="0"/>
              <a:t>equidade </a:t>
            </a:r>
            <a:r>
              <a:rPr lang="pt-BR" dirty="0"/>
              <a:t>na saúde, como capacidade de reconhecimento das diferenças e singularidades do outro e oferecimento de ações de saúde pertinentes a estas necessidades. Significa, portanto o respeito às subjetividades e ao direito à saúde de cada pessoa, cada segmento da população brasileira, segundo as suas particularidades e singularidades” </a:t>
            </a:r>
            <a:r>
              <a:rPr lang="pt-BR" dirty="0" smtClean="0"/>
              <a:t>(COSTA, 2006</a:t>
            </a:r>
            <a:r>
              <a:rPr lang="pt-BR" dirty="0"/>
              <a:t>).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27568" y="425302"/>
            <a:ext cx="10515600" cy="850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CONSIDERAÇÕES FINAIS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2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8977" y="2013704"/>
            <a:ext cx="116320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	“</a:t>
            </a:r>
            <a:r>
              <a:rPr lang="pt-BR" sz="2400" dirty="0" smtClean="0"/>
              <a:t>A </a:t>
            </a:r>
            <a:r>
              <a:rPr lang="pt-BR" sz="2400" dirty="0"/>
              <a:t>equidade em saúde, torna-se, então, um princípio ético-político que norteia o cuidado, as ações políticas e estratégias, resgatando-se assim, o sentido vivo da justiça e o conceito ampliado de saúde. Demanda, assim, iniciativas políticas e operacionais concretas, de natureza </a:t>
            </a:r>
            <a:r>
              <a:rPr lang="pt-BR" sz="2400" dirty="0" err="1"/>
              <a:t>intersetorial</a:t>
            </a:r>
            <a:r>
              <a:rPr lang="pt-BR" sz="2400" dirty="0"/>
              <a:t> e interinstitucional que visem à proteção dos direitos humanos, entre eles o direito à saúde.</a:t>
            </a:r>
          </a:p>
          <a:p>
            <a:pPr algn="just"/>
            <a:r>
              <a:rPr lang="pt-BR" sz="2400" dirty="0" smtClean="0"/>
              <a:t>	A </a:t>
            </a:r>
            <a:r>
              <a:rPr lang="pt-BR" sz="2400" dirty="0"/>
              <a:t>afirmação do princípio da equidade reforça o direito universal à saúde, ao reconhecer nas situações de iniquidades e nas determinações sociais da saúde, que afetam as pessoas privadas de liberdade, os efeitos perversos que os processos de discriminação e de exclusão têm sobre sua saúde</a:t>
            </a:r>
            <a:r>
              <a:rPr lang="pt-BR" sz="2400" dirty="0" smtClean="0"/>
              <a:t>.” (FILHO, 2016)</a:t>
            </a:r>
            <a:endParaRPr lang="pt-BR" sz="24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200" y="539421"/>
            <a:ext cx="10515600" cy="818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CONSIDERAÇÕES FINAIS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5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Referências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2987"/>
            <a:ext cx="10515600" cy="47846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BUSS,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Paulo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Marchiori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FILHO, Alberto Pellegrini. A Saúde e seus determinantes sociais. </a:t>
            </a:r>
            <a:r>
              <a:rPr lang="pt-BR" sz="1800" dirty="0"/>
              <a:t>PHYSIS: Rev. Saúde Coletiva, Rio de Janeiro, 17(1):77-93, </a:t>
            </a:r>
            <a:r>
              <a:rPr lang="pt-BR" sz="1800" dirty="0" smtClean="0"/>
              <a:t>2007. Disponível em: </a:t>
            </a:r>
            <a:r>
              <a:rPr lang="pt-BR" sz="1800" dirty="0">
                <a:hlinkClick r:id="rId2"/>
              </a:rPr>
              <a:t>http://www.scielo.br/pdf/physis/v17n1/v17n1a06.pdf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CAMPOS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Marcelo da Silveira; ALVAREZ, Marcos César. Pela metade: implicações do dispositivo médico-criminal da Lei de Drogas na cidade de São Paulo.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FILHO,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Marden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Marques Soares. Política Nacional de Atenção Integral à Saúde da Pessoa Privada de Liberdade: um desafio para o sistema único de saúde brasileiro. 2016. em: </a:t>
            </a:r>
            <a:r>
              <a:rPr lang="pt-BR" sz="1800" dirty="0"/>
              <a:t>Questões sobre a população prisional no Brasil : saúde, justiça </a:t>
            </a:r>
            <a:r>
              <a:rPr lang="pt-BR" sz="1800" dirty="0" err="1" smtClean="0"/>
              <a:t>edireitos</a:t>
            </a:r>
            <a:r>
              <a:rPr lang="pt-BR" sz="1800" dirty="0" smtClean="0"/>
              <a:t> </a:t>
            </a:r>
            <a:r>
              <a:rPr lang="pt-BR" sz="1800" dirty="0"/>
              <a:t>humanos / </a:t>
            </a:r>
            <a:r>
              <a:rPr lang="pt-BR" sz="1800" dirty="0" err="1"/>
              <a:t>Angelica</a:t>
            </a:r>
            <a:r>
              <a:rPr lang="pt-BR" sz="1800" dirty="0"/>
              <a:t> Espinosa Miranda, Claudia </a:t>
            </a:r>
            <a:r>
              <a:rPr lang="pt-BR" sz="1800" dirty="0" smtClean="0"/>
              <a:t>Rangel e </a:t>
            </a:r>
            <a:r>
              <a:rPr lang="pt-BR" sz="1800" dirty="0"/>
              <a:t>Renata Costa-Moura (organização). - Vitória : UFES, </a:t>
            </a:r>
            <a:r>
              <a:rPr lang="pt-BR" sz="1800" dirty="0" smtClean="0"/>
              <a:t>Proex. 2016.192 </a:t>
            </a:r>
            <a:r>
              <a:rPr lang="pt-BR" sz="1800" dirty="0"/>
              <a:t>p. : il. ; 22 cm. - ( Saúde prisional ; n. 2)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Justiça e Segurança Pública. Levantamento Nacional de Informações Penitenciária – INFOPEN Mulheres. 2ª Edição. 2018. Disponível em: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file:///C:/Users/M13958988/Desktop/artigos%20para%20evento%20vigil%C3%A2ncia/infopenmulheres_arte_07-03-18.pdf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Justiça e Segurança Pública. Levantamento Nacional de Informações Penitenciárias  -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Infopen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Atualização Junho de 2017. Disponível em: </a:t>
            </a:r>
            <a:r>
              <a:rPr lang="pt-BR" sz="1800" dirty="0">
                <a:hlinkClick r:id="rId4"/>
              </a:rPr>
              <a:t>http://depen.gov.br/DEPEN/depen/sisdepen/infopen/relatorios-sinteticos/infopen-jun-2017-rev-12072019-0721.pdf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MOREIRA, Renato Daniel. Notas sobre a seletividade do sistema penal. Revista Eletrônica da Faculdade Metodista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Granbery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http://re.granbery.edu.br - ISSN 1981 0377. Curso de Direito - N. 8, JAN/JUN 2010.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Mundial da Saúde.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Prision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Health.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Disponível em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http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://www.euro.who.int/__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data/assets/pdf_file/0005/249188/Prisons-and-Health.pdf?ua=1 </a:t>
            </a:r>
          </a:p>
        </p:txBody>
      </p:sp>
    </p:spTree>
    <p:extLst>
      <p:ext uri="{BB962C8B-B14F-4D97-AF65-F5344CB8AC3E}">
        <p14:creationId xmlns:p14="http://schemas.microsoft.com/office/powerpoint/2010/main" val="299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14" y="663630"/>
            <a:ext cx="4874457" cy="4715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82502" y="2083981"/>
            <a:ext cx="10696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2">
                    <a:lumMod val="75000"/>
                  </a:schemeClr>
                </a:solidFill>
              </a:rPr>
              <a:t>OBRIGADA!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LUISA AZEREDO SILVEIRA</a:t>
            </a:r>
          </a:p>
          <a:p>
            <a:pPr algn="ctr"/>
            <a:r>
              <a:rPr lang="pt-BR" sz="2400" dirty="0" smtClean="0"/>
              <a:t>RT NA COORDENAÇÃO DE SAÚDE INDÍGENA E POLÍTICAS DE PROMOÇÃO DA EQUIDADE EM SAÚDE</a:t>
            </a:r>
          </a:p>
          <a:p>
            <a:pPr algn="ctr"/>
            <a:r>
              <a:rPr lang="pt-BR" sz="2400" dirty="0" smtClean="0"/>
              <a:t>31. 3915-9953/ 3916-0048</a:t>
            </a:r>
          </a:p>
          <a:p>
            <a:pPr algn="ctr"/>
            <a:r>
              <a:rPr lang="pt-BR" sz="2400" dirty="0" smtClean="0">
                <a:hlinkClick r:id="rId6"/>
              </a:rPr>
              <a:t>POLITICASDEEQUIDADE@SAUDE.MG.GOV.BR</a:t>
            </a:r>
            <a:endParaRPr lang="pt-BR" sz="2400" dirty="0" smtClean="0"/>
          </a:p>
          <a:p>
            <a:pPr algn="ctr"/>
            <a:r>
              <a:rPr lang="pt-BR" sz="2400" dirty="0" smtClean="0">
                <a:hlinkClick r:id="rId7"/>
              </a:rPr>
              <a:t>PRIVADOSDELIBERDADE@SAUDE.MG.GOV.BR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307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8" y="2316163"/>
            <a:ext cx="9738843" cy="9422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17" y="4890228"/>
            <a:ext cx="4339634" cy="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287" y="533331"/>
            <a:ext cx="912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INTRODUÇÃO </a:t>
            </a:r>
          </a:p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QUEM SÃO AS PESSOAS PRIVADAS DE LIBERDADE NO BRASIL?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8977" y="1657420"/>
            <a:ext cx="116320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Crime enquanto construção social, localizado num tempo, espaço e organização social próprios, que escolhe também aqueles que serão punidos e como.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“Quando falarmos nos mecanismos de criação das normas penais, veremos que não há uma natureza própria do delitivo, mas que o delitivo é imposto de cima pela pessoa ou grupo que tem mais poder; que isso depende da posição de poder, e que esta posição de poder determinará que os interesses, as crenças e a cultura dos que usufruem essa posição de predomínio definam o que é delitivo em uma  sociedade”. (Lola </a:t>
            </a:r>
            <a:r>
              <a:rPr lang="pt-BR" altLang="pt-BR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Anyiar</a:t>
            </a:r>
            <a:r>
              <a:rPr lang="pt-BR" altLang="pt-B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Castro, 2010.)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pt-BR" alt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Homossexualidade, aborto, “vadiagem”, capoeira.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Seletividade do sistema penal: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Tendendo a imunizar as condutas características das classes com maior inserção social e a criminalizar as condutas típicas dos estratos sociais inferiores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cs typeface="Times New Roman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cs typeface="Times New Roman"/>
              </a:rPr>
              <a:t>“</a:t>
            </a:r>
            <a:r>
              <a:rPr lang="pt-BR" altLang="pt-B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chances de alguém ser incriminado por tráfico de drogas são 3,6 vezes maiores quando o acusado é analfabeto ou possui Ensino Fundamental, em relação às pessoas que possuem Ensino Superior”. (Marcelo da Silveira, 2017). </a:t>
            </a:r>
          </a:p>
        </p:txBody>
      </p:sp>
    </p:spTree>
    <p:extLst>
      <p:ext uri="{BB962C8B-B14F-4D97-AF65-F5344CB8AC3E}">
        <p14:creationId xmlns:p14="http://schemas.microsoft.com/office/powerpoint/2010/main" val="32354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287" y="533331"/>
            <a:ext cx="912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INTRODUÇÃO </a:t>
            </a:r>
          </a:p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QUEM SÃO AS PESSOAS PRIVADAS DE LIBERDADE NO BRASIL?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20678"/>
              </p:ext>
            </p:extLst>
          </p:nvPr>
        </p:nvGraphicFramePr>
        <p:xfrm>
          <a:off x="3384339" y="1702604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250825" y="6005088"/>
            <a:ext cx="8642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Fonte:  Levantamento Nacional de informações penitenciárias - Atualização - Junho de 2017 	</a:t>
            </a:r>
          </a:p>
        </p:txBody>
      </p:sp>
    </p:spTree>
    <p:extLst>
      <p:ext uri="{BB962C8B-B14F-4D97-AF65-F5344CB8AC3E}">
        <p14:creationId xmlns:p14="http://schemas.microsoft.com/office/powerpoint/2010/main" val="36541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287" y="533331"/>
            <a:ext cx="9122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PRIVAÇÃO DE LIBERDADE ENQUANTO DETERMINANTE SOCIAL DA SAÚDE</a:t>
            </a:r>
          </a:p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71" y="1662581"/>
            <a:ext cx="43402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65273" y="4871880"/>
            <a:ext cx="9739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rgbClr val="000000"/>
                </a:solidFill>
                <a:latin typeface="Aparajita" pitchFamily="34" charset="0"/>
                <a:cs typeface="Aparajita" pitchFamily="34" charset="0"/>
              </a:rPr>
              <a:t>Compreensão de que as diferentes condições de vida, habitação, trabalho, renda e de acesso à educação, lazer, cultura e serviços públicos impactam diretamente a saúde, influenciando nas formas de adoecimento e no acesso e qualidade da assistência oferecida, gerando vulnerabilidades diferentes.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605096" y="4486940"/>
            <a:ext cx="279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Dahlgren</a:t>
            </a:r>
            <a:r>
              <a:rPr lang="pt-BR" sz="1400" dirty="0" smtClean="0"/>
              <a:t> </a:t>
            </a:r>
            <a:r>
              <a:rPr lang="pt-BR" sz="1400" dirty="0"/>
              <a:t>e </a:t>
            </a:r>
            <a:r>
              <a:rPr lang="pt-BR" sz="1400" dirty="0" err="1"/>
              <a:t>Whitehead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61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287" y="533331"/>
            <a:ext cx="9122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PRIVAÇÃO DE LIBERDADE ENQUANTO DETERMINANTE SOCIAL DA SAÚDE</a:t>
            </a:r>
          </a:p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7785" y="1842086"/>
            <a:ext cx="11577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Condições de superlotação, condições sanitárias inadequadas e insalubres;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Invisibilidade da população nas políticas públicas, incluindo-se as políticas de saúde; ausência de dados epidemiológicos oficiais no campo da saúde;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Estigma e preconceito, não reconhecimento da responsabilidade sanitária;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Principais agravos de saúde: 29x mais chances de adoecer por tuberculose; outras doenças respiratórias; dermatoses </a:t>
            </a:r>
            <a:r>
              <a:rPr lang="pt-BR" altLang="pt-B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ISTs</a:t>
            </a:r>
            <a:r>
              <a:rPr lang="pt-BR" alt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violências.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Situações relacionada a privação de liberdade agravam o adoecimento mental: 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inicial da execução da pena; isolamento disciplinar; superlotação  e vitimização. (BERNARDINO, 2016)</a:t>
            </a:r>
            <a:endParaRPr lang="pt-BR" alt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35" y="4396631"/>
            <a:ext cx="74374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287" y="533331"/>
            <a:ext cx="9122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PRIVAÇÃO DE LIBERDADE ENQUANTO DETERMINANTE SOCIAL DA SAÚDE</a:t>
            </a:r>
          </a:p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7785" y="1735212"/>
            <a:ext cx="115776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alt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Impactos do gênero como categoria estruturante da privação de liberdade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Mulheres Privadas de Liberdade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à 2016 – Aumento da população carcerária feminina de 656%, totalizando 42mil mulheres presas em J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unho de 2016.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27% das mulheres privadas de liberdade tem entre 18 e 29 anos, 62% são negras.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Cuidados de higiene, ginecológico, prevenção e diagnóstico precoce de CA, violências.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 à maternidade e ao vínculo familiar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População LGBT privada de liberdade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“Subcategoria de presos”: a prisão arbitrária e abordagem violenta da polícia, o assédio, a violência física e psicológica, as confissões forçadas por meio de diferentes ameaças que envolvem divulgação de sua orientação sexual e identidade de gênero à terceiros e abusos diversos, o estupro por outros presos ou por agentes de segurança, a permanência de mulheres transexuais e travestis em celas masculinas.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287" y="533331"/>
            <a:ext cx="9122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PRIVAÇÃO DE LIBERDADE ENQUANTO DETERMINANTE SOCIAL DA SAÚDE</a:t>
            </a:r>
          </a:p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7785" y="1670158"/>
            <a:ext cx="115776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População LGBT privada de liberdade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dirty="0">
                <a:latin typeface="Times New Roman" pitchFamily="18" charset="0"/>
                <a:cs typeface="Times New Roman" pitchFamily="18" charset="0"/>
              </a:rPr>
              <a:t>-    Não respeito do nome social;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altLang="pt-BR" sz="2000" dirty="0">
                <a:latin typeface="Times New Roman" pitchFamily="18" charset="0"/>
                <a:cs typeface="Times New Roman" pitchFamily="18" charset="0"/>
              </a:rPr>
              <a:t>Não cumprimento de normativas nacionais e internacionais de tratamento da população LGBT privada de liberdade (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Princípios de Yogyakarta e pela Resolução Conjunta nº1 de 15 de Abril de 2014).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Garantia dos Direitos Sexuais e Reprodutivos: teste 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 </a:t>
            </a:r>
            <a:r>
              <a:rPr lang="pt-BR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ISTs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compulsório para visita íntima, </a:t>
            </a: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dificuldades no acesso 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ao </a:t>
            </a: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preservativo; dificuldade na garantia do cuidado. </a:t>
            </a:r>
          </a:p>
          <a:p>
            <a:pPr algn="just">
              <a:spcBef>
                <a:spcPct val="0"/>
              </a:spcBef>
              <a:defRPr/>
            </a:pPr>
            <a:endParaRPr lang="pt-BR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Saúde Mental e Sistema Prisional:</a:t>
            </a:r>
            <a:endParaRPr lang="pt-BR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Alta medicalização 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Sofrimento 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mental x transtorno mental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insônias, agitação, </a:t>
            </a: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ansiedade, etc.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Individualização 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 questões coletivas – </a:t>
            </a:r>
            <a:r>
              <a:rPr lang="pt-BR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psiquiatrização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do ato </a:t>
            </a: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infracional.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404040"/>
                </a:solidFill>
                <a:latin typeface="Merriweather"/>
              </a:rPr>
              <a:t>“</a:t>
            </a:r>
            <a:r>
              <a:rPr lang="pt-BR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própria mecânica de funcionamento do espaço prisional, marcada por superlotação, espancamentos, indefinição processual, ausência de atividades de estudo e trabalho. Essa dinâmica de funcionamento da prisão produz efeitos como a insônia e ansiedade que são geridos por meio de substâncias psiquiátricas”. (</a:t>
            </a:r>
            <a:r>
              <a:rPr lang="pt-BR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Mallart</a:t>
            </a:r>
            <a:r>
              <a:rPr lang="pt-BR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Fábio.)</a:t>
            </a:r>
            <a:endParaRPr lang="pt-BR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pt-BR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5" y="339315"/>
            <a:ext cx="1221996" cy="12190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59" y="6328372"/>
            <a:ext cx="1937340" cy="2263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88287" y="533331"/>
            <a:ext cx="9122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PRIVAÇÃO DE LIBERDADE ENQUANTO DETERMINANTE SOCIAL DA SAÚDE</a:t>
            </a:r>
          </a:p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977" y="1657420"/>
            <a:ext cx="116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7785" y="1670158"/>
            <a:ext cx="11577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Atravessamentos 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 privação de liberdade na saúde dos trabalhadores e trabalhadoras do sistema prisional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 Absenteísmo,  alta rotatividade de profissionais, quadros de sofrimento mental associadas às condições de trabalho </a:t>
            </a:r>
            <a:r>
              <a:rPr lang="pt-BR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precarizadas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necessidade de manter controle e vigilância constante, ameaça de incidentes violentos, nível de proximidade/contato com a população carcerária, dualidade entre punição/ressocialização, desvalorização do trabalho e a própria privação de liberdade.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832" y="3013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 DIREITO À SAÚDE </a:t>
            </a:r>
            <a:endParaRPr lang="pt-BR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a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054131"/>
              </p:ext>
            </p:extLst>
          </p:nvPr>
        </p:nvGraphicFramePr>
        <p:xfrm>
          <a:off x="1873062" y="1618168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4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1791</Words>
  <Application>Microsoft Office PowerPoint</Application>
  <PresentationFormat>Personalizar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DIREITO À SAÚDE </vt:lpstr>
      <vt:lpstr>O DIREITO À SAÚDE </vt:lpstr>
      <vt:lpstr>O DIREITO À SAÚDE </vt:lpstr>
      <vt:lpstr>CONSIDERAÇÕES FINAIS</vt:lpstr>
      <vt:lpstr>CONSIDERAÇÕES FINAIS</vt:lpstr>
      <vt:lpstr>Apresentação do PowerPoint</vt:lpstr>
      <vt:lpstr>Apresentação do PowerPoint</vt:lpstr>
      <vt:lpstr>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DEISIANE ARAUJO MEIRELES</dc:creator>
  <cp:lastModifiedBy>Luisa Silveira</cp:lastModifiedBy>
  <cp:revision>30</cp:revision>
  <dcterms:created xsi:type="dcterms:W3CDTF">2019-09-19T15:12:20Z</dcterms:created>
  <dcterms:modified xsi:type="dcterms:W3CDTF">2019-11-26T09:56:47Z</dcterms:modified>
</cp:coreProperties>
</file>