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9" r:id="rId4"/>
    <p:sldId id="289" r:id="rId5"/>
    <p:sldId id="280" r:id="rId6"/>
    <p:sldId id="281" r:id="rId7"/>
    <p:sldId id="282" r:id="rId8"/>
    <p:sldId id="283" r:id="rId9"/>
    <p:sldId id="285" r:id="rId10"/>
    <p:sldId id="286" r:id="rId11"/>
    <p:sldId id="287" r:id="rId12"/>
    <p:sldId id="288" r:id="rId13"/>
    <p:sldId id="290" r:id="rId14"/>
    <p:sldId id="291" r:id="rId15"/>
    <p:sldId id="292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B92D14"/>
    <a:srgbClr val="35759D"/>
    <a:srgbClr val="35B19D"/>
    <a:srgbClr val="000000"/>
    <a:srgbClr val="E8E8E8"/>
    <a:srgbClr val="1E1E20"/>
    <a:srgbClr val="D5D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6" autoAdjust="0"/>
    <p:restoredTop sz="95596" autoAdjust="0"/>
  </p:normalViewPr>
  <p:slideViewPr>
    <p:cSldViewPr>
      <p:cViewPr>
        <p:scale>
          <a:sx n="70" d="100"/>
          <a:sy n="70" d="100"/>
        </p:scale>
        <p:origin x="-150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5AF510-EF8B-463F-8743-212DE0D5D22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31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96C60C-7DB0-4379-9543-4BA5D44972EC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D51B6-4F02-48D9-BCE0-B6A216179191}" type="slidenum">
              <a:rPr lang="en-US"/>
              <a:pPr/>
              <a:t>10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950035-0758-449C-BF46-DE3FC5060495}" type="slidenum">
              <a:rPr lang="en-US"/>
              <a:pPr/>
              <a:t>11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950035-0758-449C-BF46-DE3FC5060495}" type="slidenum">
              <a:rPr lang="en-US"/>
              <a:pPr/>
              <a:t>12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D51B6-4F02-48D9-BCE0-B6A216179191}" type="slidenum">
              <a:rPr lang="en-US"/>
              <a:pPr/>
              <a:t>13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950035-0758-449C-BF46-DE3FC5060495}" type="slidenum">
              <a:rPr lang="en-US"/>
              <a:pPr/>
              <a:t>14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96C60C-7DB0-4379-9543-4BA5D44972EC}" type="slidenum">
              <a:rPr lang="en-US"/>
              <a:pPr/>
              <a:t>15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D51B6-4F02-48D9-BCE0-B6A216179191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950035-0758-449C-BF46-DE3FC5060495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950035-0758-449C-BF46-DE3FC5060495}" type="slidenum">
              <a:rPr lang="en-US"/>
              <a:pPr/>
              <a:t>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D51B6-4F02-48D9-BCE0-B6A216179191}" type="slidenum">
              <a:rPr lang="en-US"/>
              <a:pPr/>
              <a:t>5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950035-0758-449C-BF46-DE3FC5060495}" type="slidenum">
              <a:rPr lang="en-US"/>
              <a:pPr/>
              <a:t>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D51B6-4F02-48D9-BCE0-B6A216179191}" type="slidenum">
              <a:rPr lang="en-US"/>
              <a:pPr/>
              <a:t>7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950035-0758-449C-BF46-DE3FC5060495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950035-0758-449C-BF46-DE3FC5060495}" type="slidenum">
              <a:rPr lang="en-US"/>
              <a:pPr/>
              <a:t>9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23850" y="52388"/>
            <a:ext cx="8820150" cy="3304604"/>
          </a:xfrm>
        </p:spPr>
        <p:txBody>
          <a:bodyPr/>
          <a:lstStyle/>
          <a:p>
            <a:pPr algn="l"/>
            <a:r>
              <a:rPr lang="pt-BR" sz="4000" dirty="0" smtClean="0"/>
              <a:t>Ações de Tratamento e prevenção no Presídio do Município</a:t>
            </a:r>
            <a:br>
              <a:rPr lang="pt-BR" sz="4000" dirty="0" smtClean="0"/>
            </a:br>
            <a:r>
              <a:rPr lang="pt-BR" sz="4000" dirty="0" smtClean="0"/>
              <a:t>de Barbacena, MG</a:t>
            </a:r>
            <a:br>
              <a:rPr lang="pt-BR" sz="4000" dirty="0" smtClean="0"/>
            </a:br>
            <a:r>
              <a:rPr lang="pt-BR" sz="4000" dirty="0" smtClean="0"/>
              <a:t>Perante Notificação</a:t>
            </a:r>
            <a:br>
              <a:rPr lang="pt-BR" sz="4000" dirty="0" smtClean="0"/>
            </a:br>
            <a:r>
              <a:rPr lang="pt-BR" sz="4000" dirty="0" smtClean="0"/>
              <a:t>Compulsória</a:t>
            </a:r>
            <a:endParaRPr lang="ru-RU" sz="4000" dirty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483768" y="5445224"/>
            <a:ext cx="6470848" cy="1224136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Alyne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de Souza Silva –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Referência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Técnica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dos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Sistemas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de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Informação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em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Saúde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(VIEP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  <a:p>
            <a:pPr algn="l">
              <a:lnSpc>
                <a:spcPct val="90000"/>
              </a:lnSpc>
            </a:pPr>
            <a:r>
              <a:rPr lang="pt-BR" sz="2300" b="1" dirty="0" smtClean="0">
                <a:solidFill>
                  <a:schemeClr val="tx1">
                    <a:lumMod val="50000"/>
                  </a:schemeClr>
                </a:solidFill>
              </a:rPr>
              <a:t>Maurício </a:t>
            </a:r>
            <a:r>
              <a:rPr lang="pt-BR" sz="2300" b="1" dirty="0" err="1" smtClean="0">
                <a:solidFill>
                  <a:schemeClr val="tx1">
                    <a:lumMod val="50000"/>
                  </a:schemeClr>
                </a:solidFill>
              </a:rPr>
              <a:t>Becho</a:t>
            </a:r>
            <a:r>
              <a:rPr lang="pt-BR" sz="2300" b="1" dirty="0" smtClean="0">
                <a:solidFill>
                  <a:schemeClr val="tx1">
                    <a:lumMod val="50000"/>
                  </a:schemeClr>
                </a:solidFill>
              </a:rPr>
              <a:t> Campos Júnior – Coordenador da Vigilância em Saúde</a:t>
            </a:r>
            <a:endParaRPr lang="ru-RU" sz="2300" b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43" y="5812550"/>
            <a:ext cx="2339752" cy="8949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124745"/>
            <a:ext cx="9144000" cy="4680520"/>
          </a:xfrm>
        </p:spPr>
        <p:txBody>
          <a:bodyPr/>
          <a:lstStyle/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Os três foram acompanhados pelo pneumologista referência de tuberculose, que montou o esquema de tratamento. As enfermeiras do próprio presídio realizaram Tratamento Diretamente Observado e a cura foi confirmada após as amostra negativas realizadas no 3º, 6º e 7º mês (As amostras do primeiro mês ainda estavam positivas). As ações de prevenção e promoção à saúde foram realizadas pelo pneumologista referência que orientou através de palestras os funcionários da segurança carcerária e explicou os sintomas e as possíveis complicações decorrentes de uma tuberculose não tratada durante as consultas dos detentos, incentivando a busca por ajuda caso haja surgimento dos sintomas, e finalização correta da </a:t>
            </a:r>
            <a:r>
              <a:rPr lang="pt-BR" sz="17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quimiprofilaxia</a:t>
            </a:r>
            <a:r>
              <a:rPr lang="pt-B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tratamento.</a:t>
            </a:r>
          </a:p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Além disso, para aprimorar o atendimento, houve a parceria do médico infectologista do CTA (Centro de </a:t>
            </a:r>
            <a:r>
              <a:rPr lang="pt-BR" sz="17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Testagem</a:t>
            </a:r>
            <a:r>
              <a:rPr lang="pt-BR" sz="1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Aconselhamento) onde realizou-se os testes rápidos de HIV, VDRL e Hepatites.</a:t>
            </a:r>
          </a:p>
          <a:p>
            <a:pPr>
              <a:lnSpc>
                <a:spcPts val="3000"/>
              </a:lnSpc>
              <a:spcAft>
                <a:spcPts val="600"/>
              </a:spcAft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WhatsApp Image 2019-11-26 at 16.24.45 (2)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51720" y="476672"/>
            <a:ext cx="6876256" cy="515719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76672"/>
            <a:ext cx="6908058" cy="51860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124745"/>
            <a:ext cx="9144000" cy="4680520"/>
          </a:xfrm>
        </p:spPr>
        <p:txBody>
          <a:bodyPr/>
          <a:lstStyle/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2000" dirty="0" smtClean="0"/>
              <a:t>Com o sucesso no tratamento e controle da tuberculose tanto na população carcerária quanto nos profissionais envolvidos e na população em geral, conclui-se que as ações foram efetivas e bem organizadas.</a:t>
            </a:r>
          </a:p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2000" dirty="0" smtClean="0"/>
              <a:t>Porém é importante também assumir que a problemática da tuberculose entre os privados de liberdade não é uma questão somente de saúde ou de segurança, mas uma grave questão social e política que como tal precisa ser enfrentada pela sociedade como um todo, levando o conhecimento sobre as ações ao domínio público. </a:t>
            </a:r>
          </a:p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2000" dirty="0" smtClean="0"/>
              <a:t>As recomendações que foram lidas e </a:t>
            </a:r>
            <a:r>
              <a:rPr lang="pt-BR" sz="2000" dirty="0" smtClean="0"/>
              <a:t>analisadas </a:t>
            </a:r>
            <a:r>
              <a:rPr lang="pt-BR" sz="2000" dirty="0" smtClean="0"/>
              <a:t>no Manual de Recomendações para o Controle da Tuberculose no Brasil, 2ª edição, foram implantadas com sucesso e estamos realizando os controles para sermos uma vigilância ativa, sem esperar uma possível contaminação em massa para agir. </a:t>
            </a:r>
          </a:p>
          <a:p>
            <a:pPr>
              <a:lnSpc>
                <a:spcPts val="3000"/>
              </a:lnSpc>
              <a:spcAft>
                <a:spcPts val="600"/>
              </a:spcAft>
            </a:pPr>
            <a:endParaRPr lang="ru-RU" sz="2000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7315200" cy="715963"/>
          </a:xfrm>
        </p:spPr>
        <p:txBody>
          <a:bodyPr/>
          <a:lstStyle/>
          <a:p>
            <a:r>
              <a:rPr lang="pt-BR" sz="3800" dirty="0" smtClean="0">
                <a:solidFill>
                  <a:schemeClr val="bg1"/>
                </a:solidFill>
              </a:rPr>
              <a:t>Conclusões</a:t>
            </a:r>
            <a:endParaRPr lang="ru-RU" sz="3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0"/>
            <a:ext cx="7223720" cy="5897563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pt-BR" altLang="ko-KR" sz="40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Referências Bibliográficas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Brasil. Ministério da Saúde (MS). Manual de Recomendações para o Controle da Tuberculose, Brasília: MS; 2019.</a:t>
            </a: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Sánchez AR,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Gerhardt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G, Natal S, Capone D,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Espinola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AB, Costa W, Pires J, Barreto A,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Biondi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E,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Larouzé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B.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Prevalence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of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pulmonary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tuberculosis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and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comparative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evaluation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of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screening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strategies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in a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Brazilian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prison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.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Int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J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Tuberc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Lung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Dis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2005.</a:t>
            </a: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BRASIL, Governo Federal. Constituição da República Federativa do Brasil. 1988.</a:t>
            </a: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BRASIL, Governo Federal. Lei nº 8.080/90. 1990.</a:t>
            </a: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BRASIL, Ministério da Saúde.. Plano Nacional pelo Fim da Tuberculose como Problema de Saúde Pública. Brasília: Ministério da Saúde, 2017.</a:t>
            </a: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BRASIL, Ministério da Saúde. Guia de Vigilância em Saúde. Ministério de Saúde, 2017.</a:t>
            </a: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Rocha JZ, Valença MS,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Carrion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LL, Silva LV,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von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Groll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A, Silva PA.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Respiratory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symptoms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and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active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tuberculosis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in a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prison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in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Southern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Brazil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: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Associated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epidemiologic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variables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.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Rev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Epidemiol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Control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Infect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2013.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23528" y="332656"/>
            <a:ext cx="4320158" cy="3744416"/>
          </a:xfrm>
        </p:spPr>
        <p:txBody>
          <a:bodyPr/>
          <a:lstStyle/>
          <a:p>
            <a:pPr algn="l"/>
            <a:r>
              <a:rPr lang="pt-BR" sz="2800" dirty="0" smtClean="0"/>
              <a:t>Contato da Vigilância Epidemiológica de Barbacena:</a:t>
            </a:r>
            <a:br>
              <a:rPr lang="pt-BR" sz="2800" dirty="0" smtClean="0"/>
            </a:br>
            <a:r>
              <a:rPr lang="pt-BR" sz="2800" dirty="0" smtClean="0"/>
              <a:t>Telefone: 3339-2189</a:t>
            </a:r>
            <a:br>
              <a:rPr lang="pt-BR" sz="2800" dirty="0" smtClean="0"/>
            </a:br>
            <a:r>
              <a:rPr lang="pt-BR" sz="2800" dirty="0" smtClean="0"/>
              <a:t>Email: coordenacaoviep.sesaps@gmail.com</a:t>
            </a:r>
            <a:r>
              <a:rPr lang="pt-BR" sz="4000" dirty="0" smtClean="0"/>
              <a:t/>
            </a:r>
            <a:br>
              <a:rPr lang="pt-BR" sz="4000" dirty="0" smtClean="0"/>
            </a:br>
            <a:endParaRPr lang="ru-RU" sz="4000" dirty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907704" y="5301208"/>
            <a:ext cx="7046912" cy="1317104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Alguma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Pergunta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?</a:t>
            </a:r>
          </a:p>
          <a:p>
            <a:pPr algn="l">
              <a:lnSpc>
                <a:spcPct val="90000"/>
              </a:lnSpc>
            </a:pPr>
            <a:endParaRPr lang="en-US" sz="2300" b="1" dirty="0">
              <a:solidFill>
                <a:schemeClr val="tx1">
                  <a:lumMod val="50000"/>
                </a:schemeClr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Muito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obrigada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pela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300" b="1" dirty="0" err="1" smtClean="0">
                <a:solidFill>
                  <a:schemeClr val="tx1">
                    <a:lumMod val="50000"/>
                  </a:schemeClr>
                </a:solidFill>
              </a:rPr>
              <a:t>atenção</a:t>
            </a:r>
            <a:r>
              <a:rPr lang="en-US" sz="2300" b="1" dirty="0" smtClean="0">
                <a:solidFill>
                  <a:schemeClr val="tx1">
                    <a:lumMod val="50000"/>
                  </a:schemeClr>
                </a:solidFill>
              </a:rPr>
              <a:t>!</a:t>
            </a:r>
            <a:endParaRPr lang="ru-RU" sz="23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315200" cy="715963"/>
          </a:xfrm>
        </p:spPr>
        <p:txBody>
          <a:bodyPr/>
          <a:lstStyle/>
          <a:p>
            <a:r>
              <a:rPr lang="en-US" sz="3800" dirty="0" err="1" smtClean="0">
                <a:solidFill>
                  <a:schemeClr val="bg1"/>
                </a:solidFill>
              </a:rPr>
              <a:t>Introdução</a:t>
            </a:r>
            <a:endParaRPr lang="ru-RU" sz="3800" dirty="0">
              <a:solidFill>
                <a:schemeClr val="bg1"/>
              </a:solidFill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268759"/>
            <a:ext cx="7315200" cy="4536505"/>
          </a:xfrm>
        </p:spPr>
        <p:txBody>
          <a:bodyPr/>
          <a:lstStyle/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É equivocada a 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ideia 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que nas prisões, uma comunidade fechada e a princípio “sob controle”, o desenvolvimento das ações de diagnóstico e tratamento de doenças seriam facilitadas. O risco de adoecer por TB é partilhado entre PPL, guardas, profissionais de saúde, visitantes e entre todas as pessoas que frequentam as prisões. A mobilidade do preso dentro do sistema aumenta esse risco, uma vez que o preso circula entre diferentes instituições do sistema judiciário, centros de saúde e comunidade geral, durante e após o cumprimento da sua sentença.</a:t>
            </a:r>
          </a:p>
          <a:p>
            <a:pPr>
              <a:lnSpc>
                <a:spcPct val="80000"/>
              </a:lnSpc>
              <a:buNone/>
            </a:pPr>
            <a:endParaRPr lang="en-US" altLang="ko-KR" sz="2000" dirty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664"/>
            <a:ext cx="6934200" cy="5492899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De acordo com o Manual de Recomendações para Controle de Tuberculose no Brasil, múltiplos obstáculos dificultam a implementação de estratégias de controle nas prisões: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A falta de informação sobre TB para PPL, guardas e outros profissionais que atuam nas prisões e a subvalorização dos sintomas pelas PPL;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A dificuldade de acesso das PPL ao serviço de saúde;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A baixa participação das PPL no processo de tratamento e nas ações de prevenção;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O risco de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estigmatização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e de segregação considerando a importância da proteção gerada pelo pertencimento grupal;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A escassez de recursos humanos e financeiros e a oferta limitada dos serviços de saúde.</a:t>
            </a:r>
            <a:endParaRPr lang="en-US" sz="1800" dirty="0">
              <a:solidFill>
                <a:srgbClr val="4D4D4D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WhatsApp Image 2019-11-26 at 16.24.45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27784" y="302054"/>
            <a:ext cx="5544616" cy="63228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315200" cy="715963"/>
          </a:xfrm>
        </p:spPr>
        <p:txBody>
          <a:bodyPr/>
          <a:lstStyle/>
          <a:p>
            <a:r>
              <a:rPr lang="pt-BR" sz="3800" dirty="0" smtClean="0">
                <a:solidFill>
                  <a:schemeClr val="bg1"/>
                </a:solidFill>
              </a:rPr>
              <a:t>Objetivo</a:t>
            </a:r>
            <a:endParaRPr lang="ru-RU" sz="3800" dirty="0">
              <a:solidFill>
                <a:schemeClr val="bg1"/>
              </a:solidFill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268759"/>
            <a:ext cx="7315200" cy="4536505"/>
          </a:xfrm>
        </p:spPr>
        <p:txBody>
          <a:bodyPr/>
          <a:lstStyle/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Detectar e controlar a situação dos casos de tuberculose em um presídio de Barbacena, Minas Gerais, mediante notificação compulsória de suspeita de tuberculose enviada à Vigilância Epidemiológica da Secretaria de Saúde e Programas Sociais do município. </a:t>
            </a:r>
          </a:p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objetivo dessa apresentação é relacionar as ações realizadas ao resultado final, destacando as posturas direcionadas pelos manuais, pela experiência profissional dos envolvidos e pela ajuda da Superintendência de Saúde de Barbacena/MG</a:t>
            </a:r>
          </a:p>
          <a:p>
            <a:pPr>
              <a:lnSpc>
                <a:spcPct val="80000"/>
              </a:lnSpc>
              <a:buNone/>
            </a:pPr>
            <a:endParaRPr lang="en-US" altLang="ko-KR" sz="2000" dirty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664"/>
            <a:ext cx="6934200" cy="5492899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pt-BR" altLang="ko-KR" sz="40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Metodologia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Através de uma notificação compulsória realizada por uma instituição hospitalar, iniciou-se uma pesquisa </a:t>
            </a:r>
            <a:r>
              <a:rPr lang="pt-B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ex-post-facto</a:t>
            </a: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para o estudo quantitativo e qualitativo da incidência de tuberculose ativa e latente entre uma população carcerária de 300 detentos do município de Barbacena e 73 servidores da penitenciária.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pt-B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 busca ativa utilizou um instrumento de avaliação clínica, realizada pelo pneumologista referência em tuberculose, e,para atingir o objetivo final proposto, utilizaram-se métodos mistos (Exames laboratoriais e de imagens – BAAR e RX de tórax).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315200" cy="715963"/>
          </a:xfrm>
        </p:spPr>
        <p:txBody>
          <a:bodyPr/>
          <a:lstStyle/>
          <a:p>
            <a:r>
              <a:rPr lang="pt-BR" sz="3800" dirty="0" smtClean="0">
                <a:solidFill>
                  <a:schemeClr val="bg1"/>
                </a:solidFill>
              </a:rPr>
              <a:t>Fundamentação Teórica</a:t>
            </a:r>
            <a:endParaRPr lang="ru-RU" sz="3800" dirty="0">
              <a:solidFill>
                <a:schemeClr val="bg1"/>
              </a:solidFill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268759"/>
            <a:ext cx="7315200" cy="4536505"/>
          </a:xfrm>
        </p:spPr>
        <p:txBody>
          <a:bodyPr/>
          <a:lstStyle/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Após a notificação compulsória, obteve-se fundamentação teórica no Manual de Recomendações para o Controle da Tuberculose no Brasil, do Ministério da Saúde, 2ª edição de 2019. Além dele, foi utilizado o Guia de Vigilância Epidemiológica, 7ª edição, também do Ministério da Saúde.</a:t>
            </a:r>
          </a:p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pt-BR" altLang="ko-K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 ações foram discutidas pela equipe da SESAPS (Coordenação da Vigilância em Saúde, Referência Técnica dos Sistemas de Saúde [Também investigadora], digitadora do SINAN, equipe do PSF que atende ao presídio e médico pneumologista referência de tuberculose de Barbacena.</a:t>
            </a:r>
            <a:endParaRPr lang="en-US" altLang="ko-KR" sz="2000" dirty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0"/>
            <a:ext cx="7223720" cy="5897563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pt-BR" altLang="ko-KR" sz="40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Resultados</a:t>
            </a:r>
          </a:p>
          <a:p>
            <a:pPr>
              <a:lnSpc>
                <a:spcPct val="80000"/>
              </a:lnSpc>
              <a:buNone/>
            </a:pPr>
            <a:endParaRPr lang="pt-BR" altLang="ko-KR" sz="18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pic>
        <p:nvPicPr>
          <p:cNvPr id="3" name="Imagem 2" descr="Fluxograma 01jan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66730" y="1124744"/>
            <a:ext cx="8731792" cy="3892994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4659282" y="1268760"/>
            <a:ext cx="973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100%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516216" y="2276872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67,7%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363370" y="4077072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40%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8109472" y="3289197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27,7%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6072825" y="5157192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2,4%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7904726" y="5157192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8,4%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360111" y="3025961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32,3%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Fluxograma 0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61672" y="960737"/>
            <a:ext cx="7236296" cy="4786654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051720" y="3154009"/>
            <a:ext cx="910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31,3%</a:t>
            </a:r>
            <a:endParaRPr lang="pt-BR" sz="2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4139952" y="3891718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25%</a:t>
            </a:r>
            <a:endParaRPr lang="pt-BR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228184" y="2641553"/>
            <a:ext cx="910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37,5%</a:t>
            </a:r>
            <a:endParaRPr lang="pt-BR" sz="2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5024407" y="5058548"/>
            <a:ext cx="910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94,4%</a:t>
            </a:r>
            <a:endParaRPr lang="pt-BR" sz="20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536538" y="5062763"/>
            <a:ext cx="768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5,6%</a:t>
            </a:r>
            <a:endParaRPr lang="pt-B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">
      <a:dk1>
        <a:srgbClr val="333333"/>
      </a:dk1>
      <a:lt1>
        <a:srgbClr val="FFFFFF"/>
      </a:lt1>
      <a:dk2>
        <a:srgbClr val="333333"/>
      </a:dk2>
      <a:lt2>
        <a:srgbClr val="1F1F1F"/>
      </a:lt2>
      <a:accent1>
        <a:srgbClr val="434453"/>
      </a:accent1>
      <a:accent2>
        <a:srgbClr val="60616C"/>
      </a:accent2>
      <a:accent3>
        <a:srgbClr val="FFFFFF"/>
      </a:accent3>
      <a:accent4>
        <a:srgbClr val="2A2A2A"/>
      </a:accent4>
      <a:accent5>
        <a:srgbClr val="B0B0B3"/>
      </a:accent5>
      <a:accent6>
        <a:srgbClr val="565761"/>
      </a:accent6>
      <a:hlink>
        <a:srgbClr val="9D9D9D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75</TotalTime>
  <Words>975</Words>
  <Application>Microsoft Office PowerPoint</Application>
  <PresentationFormat>Apresentação na tela (4:3)</PresentationFormat>
  <Paragraphs>74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powerpoint-template</vt:lpstr>
      <vt:lpstr>Ações de Tratamento e prevenção no Presídio do Município de Barbacena, MG Perante Notificação Compulsória</vt:lpstr>
      <vt:lpstr>Introdução</vt:lpstr>
      <vt:lpstr>Apresentação do PowerPoint</vt:lpstr>
      <vt:lpstr>Apresentação do PowerPoint</vt:lpstr>
      <vt:lpstr>Objetivo</vt:lpstr>
      <vt:lpstr>Apresentação do PowerPoint</vt:lpstr>
      <vt:lpstr>Fundamentação Teórica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Conclusões</vt:lpstr>
      <vt:lpstr>Apresentação do PowerPoint</vt:lpstr>
      <vt:lpstr>Contato da Vigilância Epidemiológica de Barbacena: Telefone: 3339-2189 Email: coordenacaoviep.sesaps@gmail.com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Ações de Tratamento e prevenção no Presídio do Município de Barbacena, MG Perante Notificação Compulsória</dc:title>
  <dc:creator>CMC-1</dc:creator>
  <cp:lastModifiedBy>Alyne</cp:lastModifiedBy>
  <cp:revision>9</cp:revision>
  <dcterms:created xsi:type="dcterms:W3CDTF">2019-11-26T20:32:21Z</dcterms:created>
  <dcterms:modified xsi:type="dcterms:W3CDTF">2019-11-27T04:04:40Z</dcterms:modified>
</cp:coreProperties>
</file>