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3" r:id="rId1"/>
  </p:sldMasterIdLst>
  <p:notesMasterIdLst>
    <p:notesMasterId r:id="rId10"/>
  </p:notesMasterIdLst>
  <p:handoutMasterIdLst>
    <p:handoutMasterId r:id="rId11"/>
  </p:handoutMasterIdLst>
  <p:sldIdLst>
    <p:sldId id="537" r:id="rId2"/>
    <p:sldId id="539" r:id="rId3"/>
    <p:sldId id="586" r:id="rId4"/>
    <p:sldId id="587" r:id="rId5"/>
    <p:sldId id="529" r:id="rId6"/>
    <p:sldId id="545" r:id="rId7"/>
    <p:sldId id="589" r:id="rId8"/>
    <p:sldId id="590" r:id="rId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846EB"/>
    <a:srgbClr val="D9DADC"/>
    <a:srgbClr val="FDEADA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37"/>
  </p:normalViewPr>
  <p:slideViewPr>
    <p:cSldViewPr>
      <p:cViewPr varScale="1">
        <p:scale>
          <a:sx n="69" d="100"/>
          <a:sy n="69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571E-DD2E-5349-B508-E8A57DF24B38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77F7-233F-934F-812B-E1784733A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07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94AD0F-D8C1-8A4A-B95B-23267A0FA96A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FB6F94-866A-1644-A9A7-50420EB347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7197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E8CBD9-DD5C-814C-8D00-42272F239431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595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E8CBD9-DD5C-814C-8D00-42272F239431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23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E8CBD9-DD5C-814C-8D00-42272F239431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13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687469B-1670-42D0-83CC-599BF31CA54A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853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FB88-1866-3744-9480-3CF690B8BE5B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D2D0-9B2D-1E4D-B423-6B10C5026F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51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BC8F-12C4-7F4F-A68E-34D6F6E9C356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FCD4-4754-974A-8980-B45A3FDCAC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09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ADB5-3460-B549-8515-AF2DD76CD4BB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AF73-13B2-0640-B200-E8B2D204DC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95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9853-3769-F041-85DE-911AC87509A2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4F75-634E-AF4B-A0F6-0591A3AAA0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873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412B-26E8-4842-B29A-609075101850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098B-1D22-0B4F-BB34-1D33EF52F7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6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BCB8-12D4-2549-A692-AFE80881B56A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9E90-AE3F-E14F-A567-B2BD81CA80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30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7562-EB43-9948-B2F2-A8841AC73D34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251D-6792-2246-A780-99D21F8667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600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3B66-1D39-6146-A437-E46760014061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0ADC-4303-4146-B6D3-49A7CE32D7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950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687D-2E85-4949-8F22-FCDFC568063A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0320-4B71-D14C-974F-03061528A7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689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B6CD-95C0-AD48-9F0D-A6C5026953A9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3F5B-9B49-2C4F-AD80-232440DF78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66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4229-52DC-4D4E-90BD-DEF97FBCF7C4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9A49-0685-0C4C-823F-D0FC22F389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746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0118DC-0D8B-B943-B2EE-92617028D4A5}" type="datetime1">
              <a:rPr lang="pt-BR"/>
              <a:pPr>
                <a:defRPr/>
              </a:pPr>
              <a:t>27/11/2019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CBB212-FBEC-5C43-A1E4-752BC4F2A3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" y="0"/>
            <a:ext cx="9143429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287541"/>
            <a:ext cx="2162208" cy="21569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84" y="6450262"/>
            <a:ext cx="2535121" cy="2961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23528" y="2770824"/>
            <a:ext cx="8496944" cy="99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45415" algn="ctr">
              <a:lnSpc>
                <a:spcPct val="97000"/>
              </a:lnSpc>
              <a:spcBef>
                <a:spcPts val="280"/>
              </a:spcBef>
              <a:spcAft>
                <a:spcPts val="0"/>
              </a:spcAft>
            </a:pPr>
            <a:r>
              <a:rPr lang="pt-BR" sz="6000" b="1" dirty="0" smtClean="0">
                <a:solidFill>
                  <a:schemeClr val="tx2"/>
                </a:solidFill>
                <a:latin typeface="Perpetua Titling MT" panose="02020502060505020804" pitchFamily="18" charset="0"/>
              </a:rPr>
              <a:t>PREMIAÇÃO TB</a:t>
            </a:r>
            <a:endParaRPr lang="pt-BR" sz="6000" b="1" dirty="0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27" y="4060587"/>
            <a:ext cx="19764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68579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1" y="247976"/>
            <a:ext cx="916497" cy="9142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02404"/>
            <a:ext cx="1453005" cy="16975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 bwMode="auto">
          <a:xfrm>
            <a:off x="685800" y="1375747"/>
            <a:ext cx="777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CATEGORIA:</a:t>
            </a:r>
            <a:b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4500" dirty="0" smtClean="0">
                <a:latin typeface="Calibri" panose="020F0502020204030204" pitchFamily="34" charset="0"/>
              </a:rPr>
              <a:t>Unidades Regionais de Saúde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3386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685799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27552" y="2204864"/>
            <a:ext cx="87308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000000"/>
                </a:solidFill>
              </a:rPr>
              <a:t>Alcance </a:t>
            </a:r>
            <a:r>
              <a:rPr lang="pt-BR" sz="3000" b="1" dirty="0" smtClean="0">
                <a:solidFill>
                  <a:srgbClr val="000000"/>
                </a:solidFill>
              </a:rPr>
              <a:t>de no mínimo </a:t>
            </a:r>
            <a:r>
              <a:rPr lang="pt-BR" sz="3000" b="1" u="sng" dirty="0" smtClean="0">
                <a:solidFill>
                  <a:srgbClr val="000000"/>
                </a:solidFill>
              </a:rPr>
              <a:t>04</a:t>
            </a:r>
            <a:r>
              <a:rPr lang="pt-BR" sz="3000" b="1" dirty="0" smtClean="0">
                <a:solidFill>
                  <a:srgbClr val="000000"/>
                </a:solidFill>
              </a:rPr>
              <a:t> </a:t>
            </a:r>
            <a:r>
              <a:rPr lang="pt-BR" sz="3000" b="1" dirty="0" smtClean="0">
                <a:solidFill>
                  <a:srgbClr val="000000"/>
                </a:solidFill>
              </a:rPr>
              <a:t>dos </a:t>
            </a:r>
            <a:r>
              <a:rPr lang="pt-BR" sz="3000" b="1" u="sng" dirty="0" smtClean="0">
                <a:solidFill>
                  <a:srgbClr val="000000"/>
                </a:solidFill>
              </a:rPr>
              <a:t>07 indicadores </a:t>
            </a:r>
            <a:r>
              <a:rPr lang="pt-BR" sz="3000" b="1" dirty="0" smtClean="0">
                <a:solidFill>
                  <a:srgbClr val="000000"/>
                </a:solidFill>
              </a:rPr>
              <a:t>selecionados </a:t>
            </a:r>
            <a:r>
              <a:rPr lang="pt-BR" sz="3000" b="1" dirty="0" smtClean="0">
                <a:solidFill>
                  <a:srgbClr val="000000"/>
                </a:solidFill>
              </a:rPr>
              <a:t>pelo</a:t>
            </a:r>
          </a:p>
          <a:p>
            <a:pPr algn="ctr">
              <a:defRPr/>
            </a:pPr>
            <a:r>
              <a:rPr lang="pt-BR" sz="3000" b="1" dirty="0" smtClean="0">
                <a:solidFill>
                  <a:srgbClr val="000000"/>
                </a:solidFill>
              </a:rPr>
              <a:t>Programa </a:t>
            </a:r>
            <a:r>
              <a:rPr lang="pt-BR" sz="3000" b="1" dirty="0">
                <a:solidFill>
                  <a:srgbClr val="000000"/>
                </a:solidFill>
              </a:rPr>
              <a:t>Estadual de Controle da </a:t>
            </a:r>
            <a:r>
              <a:rPr lang="pt-BR" sz="3000" b="1" dirty="0" smtClean="0">
                <a:solidFill>
                  <a:srgbClr val="000000"/>
                </a:solidFill>
              </a:rPr>
              <a:t>Tuberculose/SES-MG, </a:t>
            </a:r>
            <a:r>
              <a:rPr lang="pt-BR" sz="3000" b="1" dirty="0">
                <a:solidFill>
                  <a:srgbClr val="000000"/>
                </a:solidFill>
              </a:rPr>
              <a:t>a saber</a:t>
            </a:r>
            <a:r>
              <a:rPr lang="pt-BR" sz="3000" b="1" dirty="0" smtClean="0">
                <a:solidFill>
                  <a:srgbClr val="000000"/>
                </a:solidFill>
              </a:rPr>
              <a:t>:</a:t>
            </a:r>
          </a:p>
          <a:p>
            <a:pPr algn="just">
              <a:defRPr/>
            </a:pPr>
            <a:endParaRPr lang="pt-BR" b="1" u="sng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dirty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85" y="660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1" y="247976"/>
            <a:ext cx="916497" cy="9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6857999"/>
          </a:xfrm>
          <a:prstGeom prst="rect">
            <a:avLst/>
          </a:prstGeom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04691" y="1162249"/>
            <a:ext cx="345600" cy="5003054"/>
            <a:chOff x="1264904" y="1524794"/>
            <a:chExt cx="1478296" cy="4267994"/>
          </a:xfrm>
        </p:grpSpPr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 rot="5400000">
              <a:off x="699349" y="3637804"/>
              <a:ext cx="1501222" cy="37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1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PREMIAÇÃO</a:t>
              </a:r>
            </a:p>
          </p:txBody>
        </p:sp>
        <p:cxnSp>
          <p:nvCxnSpPr>
            <p:cNvPr id="6" name="Straight Connector 14"/>
            <p:cNvCxnSpPr>
              <a:cxnSpLocks noChangeShapeType="1"/>
            </p:cNvCxnSpPr>
            <p:nvPr/>
          </p:nvCxnSpPr>
          <p:spPr bwMode="auto">
            <a:xfrm rot="5400000">
              <a:off x="-554441" y="3658791"/>
              <a:ext cx="426799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1979844" y="1537054"/>
              <a:ext cx="763356" cy="13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20"/>
            <p:cNvCxnSpPr>
              <a:cxnSpLocks noChangeShapeType="1"/>
            </p:cNvCxnSpPr>
            <p:nvPr/>
          </p:nvCxnSpPr>
          <p:spPr bwMode="auto">
            <a:xfrm rot="10800000">
              <a:off x="1979844" y="5791426"/>
              <a:ext cx="763356" cy="136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750291" y="1005166"/>
            <a:ext cx="8130813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 smtClean="0">
                <a:solidFill>
                  <a:srgbClr val="000000"/>
                </a:solidFill>
              </a:rPr>
              <a:t>Sintomático </a:t>
            </a:r>
            <a:r>
              <a:rPr lang="pt-BR" sz="1600" b="1" u="sng" dirty="0" smtClean="0">
                <a:solidFill>
                  <a:srgbClr val="000000"/>
                </a:solidFill>
              </a:rPr>
              <a:t>Respiratório </a:t>
            </a:r>
            <a:r>
              <a:rPr lang="pt-BR" sz="1600" b="1" u="sng" dirty="0"/>
              <a:t>≥</a:t>
            </a:r>
            <a:r>
              <a:rPr lang="pt-BR" sz="1600" b="1" u="sng" dirty="0" smtClean="0">
                <a:solidFill>
                  <a:srgbClr val="000000"/>
                </a:solidFill>
              </a:rPr>
              <a:t> </a:t>
            </a:r>
            <a:r>
              <a:rPr lang="pt-BR" sz="1600" b="1" u="sng" dirty="0" smtClean="0">
                <a:solidFill>
                  <a:srgbClr val="000000"/>
                </a:solidFill>
              </a:rPr>
              <a:t>0,5</a:t>
            </a:r>
            <a:r>
              <a:rPr lang="pt-BR" sz="1600" b="1" u="sng" dirty="0">
                <a:solidFill>
                  <a:srgbClr val="000000"/>
                </a:solidFill>
              </a:rPr>
              <a:t>%</a:t>
            </a:r>
            <a:r>
              <a:rPr lang="pt-BR" sz="1600" b="1" dirty="0">
                <a:solidFill>
                  <a:srgbClr val="000000"/>
                </a:solidFill>
              </a:rPr>
              <a:t> da </a:t>
            </a:r>
            <a:r>
              <a:rPr lang="pt-BR" sz="1600" b="1" dirty="0" smtClean="0">
                <a:solidFill>
                  <a:srgbClr val="000000"/>
                </a:solidFill>
              </a:rPr>
              <a:t>população avaliada/examinada (2018</a:t>
            </a:r>
            <a:r>
              <a:rPr lang="pt-BR" sz="1600" b="1" dirty="0" smtClean="0">
                <a:solidFill>
                  <a:srgbClr val="000000"/>
                </a:solidFill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 smtClean="0">
                <a:solidFill>
                  <a:srgbClr val="000000"/>
                </a:solidFill>
              </a:rPr>
              <a:t>Cura </a:t>
            </a:r>
            <a:r>
              <a:rPr lang="pt-BR" sz="1600" b="1" u="sng" dirty="0" smtClean="0">
                <a:solidFill>
                  <a:srgbClr val="000000"/>
                </a:solidFill>
              </a:rPr>
              <a:t>≥ 85</a:t>
            </a:r>
            <a:r>
              <a:rPr lang="pt-BR" sz="1600" b="1" u="sng" dirty="0">
                <a:solidFill>
                  <a:srgbClr val="000000"/>
                </a:solidFill>
              </a:rPr>
              <a:t>%</a:t>
            </a:r>
            <a:r>
              <a:rPr lang="pt-BR" sz="1600" b="1" dirty="0">
                <a:solidFill>
                  <a:srgbClr val="000000"/>
                </a:solidFill>
              </a:rPr>
              <a:t>  </a:t>
            </a:r>
            <a:r>
              <a:rPr lang="pt-BR" sz="1600" b="1" dirty="0" smtClean="0">
                <a:solidFill>
                  <a:srgbClr val="000000"/>
                </a:solidFill>
              </a:rPr>
              <a:t>dos casos </a:t>
            </a:r>
            <a:r>
              <a:rPr lang="pt-BR" sz="1600" b="1" dirty="0">
                <a:solidFill>
                  <a:srgbClr val="000000"/>
                </a:solidFill>
              </a:rPr>
              <a:t>novos de TB pulmonar com confirmação </a:t>
            </a:r>
            <a:r>
              <a:rPr lang="pt-BR" sz="1600" b="1" dirty="0" smtClean="0">
                <a:solidFill>
                  <a:srgbClr val="000000"/>
                </a:solidFill>
              </a:rPr>
              <a:t>laboratorial (</a:t>
            </a:r>
            <a:r>
              <a:rPr lang="pt-BR" sz="1600" b="1" dirty="0" smtClean="0">
                <a:solidFill>
                  <a:srgbClr val="000000"/>
                </a:solidFill>
              </a:rPr>
              <a:t>2018);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 smtClean="0">
                <a:solidFill>
                  <a:srgbClr val="000000"/>
                </a:solidFill>
              </a:rPr>
              <a:t>Abandono </a:t>
            </a:r>
            <a:r>
              <a:rPr lang="pt-BR" sz="1600" b="1" u="sng" dirty="0">
                <a:solidFill>
                  <a:srgbClr val="000000"/>
                </a:solidFill>
              </a:rPr>
              <a:t>≤ </a:t>
            </a:r>
            <a:r>
              <a:rPr lang="pt-BR" sz="1600" b="1" u="sng" dirty="0" smtClean="0">
                <a:solidFill>
                  <a:srgbClr val="000000"/>
                </a:solidFill>
              </a:rPr>
              <a:t>5%</a:t>
            </a:r>
            <a:r>
              <a:rPr lang="pt-BR" sz="1600" b="1" dirty="0" smtClean="0">
                <a:solidFill>
                  <a:srgbClr val="000000"/>
                </a:solidFill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</a:rPr>
              <a:t>dos casos </a:t>
            </a:r>
            <a:r>
              <a:rPr lang="pt-BR" sz="1600" b="1" dirty="0">
                <a:solidFill>
                  <a:srgbClr val="000000"/>
                </a:solidFill>
              </a:rPr>
              <a:t>novos de TB pulmonar com confirmação </a:t>
            </a:r>
            <a:r>
              <a:rPr lang="pt-BR" sz="1600" b="1" dirty="0" smtClean="0">
                <a:solidFill>
                  <a:srgbClr val="000000"/>
                </a:solidFill>
              </a:rPr>
              <a:t>laboratorial (</a:t>
            </a:r>
            <a:r>
              <a:rPr lang="pt-BR" sz="1600" b="1" dirty="0" smtClean="0">
                <a:solidFill>
                  <a:srgbClr val="000000"/>
                </a:solidFill>
              </a:rPr>
              <a:t>2018);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 smtClean="0">
                <a:solidFill>
                  <a:srgbClr val="000000"/>
                </a:solidFill>
              </a:rPr>
              <a:t>Cultura </a:t>
            </a:r>
            <a:r>
              <a:rPr lang="pt-BR" sz="1600" b="1" u="sng" dirty="0"/>
              <a:t>≥</a:t>
            </a:r>
            <a:r>
              <a:rPr lang="pt-BR" sz="1600" b="1" u="sng" dirty="0" smtClean="0">
                <a:solidFill>
                  <a:srgbClr val="000000"/>
                </a:solidFill>
              </a:rPr>
              <a:t> 50%</a:t>
            </a:r>
            <a:r>
              <a:rPr lang="pt-BR" sz="1600" b="1" dirty="0" smtClean="0">
                <a:solidFill>
                  <a:srgbClr val="000000"/>
                </a:solidFill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</a:rPr>
              <a:t>de realização entre os </a:t>
            </a:r>
            <a:r>
              <a:rPr lang="pt-BR" sz="1600" b="1" dirty="0">
                <a:solidFill>
                  <a:srgbClr val="000000"/>
                </a:solidFill>
              </a:rPr>
              <a:t>casos de </a:t>
            </a:r>
            <a:r>
              <a:rPr lang="pt-BR" sz="1600" b="1" dirty="0" err="1">
                <a:solidFill>
                  <a:srgbClr val="000000"/>
                </a:solidFill>
              </a:rPr>
              <a:t>retratamento</a:t>
            </a:r>
            <a:r>
              <a:rPr lang="pt-BR" sz="1600" b="1" dirty="0">
                <a:solidFill>
                  <a:srgbClr val="000000"/>
                </a:solidFill>
              </a:rPr>
              <a:t> de </a:t>
            </a:r>
            <a:r>
              <a:rPr lang="pt-BR" sz="1600" b="1" dirty="0" smtClean="0">
                <a:solidFill>
                  <a:srgbClr val="000000"/>
                </a:solidFill>
              </a:rPr>
              <a:t>tuberculose (</a:t>
            </a:r>
            <a:r>
              <a:rPr lang="pt-BR" sz="1600" b="1" dirty="0" smtClean="0">
                <a:solidFill>
                  <a:srgbClr val="000000"/>
                </a:solidFill>
              </a:rPr>
              <a:t>2018 e 2019); 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t-BR" sz="700" b="1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 smtClean="0">
                <a:solidFill>
                  <a:srgbClr val="000000"/>
                </a:solidFill>
              </a:rPr>
              <a:t>Tratamento </a:t>
            </a:r>
            <a:r>
              <a:rPr lang="pt-BR" sz="1600" b="1" u="sng" dirty="0">
                <a:solidFill>
                  <a:srgbClr val="000000"/>
                </a:solidFill>
              </a:rPr>
              <a:t>Diretamente Observado (TDO</a:t>
            </a:r>
            <a:r>
              <a:rPr lang="pt-BR" sz="1600" b="1" u="sng" dirty="0" smtClean="0">
                <a:solidFill>
                  <a:srgbClr val="000000"/>
                </a:solidFill>
              </a:rPr>
              <a:t>) </a:t>
            </a:r>
            <a:r>
              <a:rPr lang="pt-BR" sz="1600" b="1" u="sng" dirty="0"/>
              <a:t>≥</a:t>
            </a:r>
            <a:r>
              <a:rPr lang="pt-BR" sz="1600" b="1" u="sng" dirty="0" smtClean="0">
                <a:solidFill>
                  <a:srgbClr val="000000"/>
                </a:solidFill>
              </a:rPr>
              <a:t> 55%</a:t>
            </a:r>
            <a:r>
              <a:rPr lang="pt-BR" sz="1600" b="1" dirty="0" smtClean="0">
                <a:solidFill>
                  <a:srgbClr val="000000"/>
                </a:solidFill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</a:rPr>
              <a:t>de realização </a:t>
            </a:r>
            <a:r>
              <a:rPr lang="pt-BR" sz="1600" b="1" dirty="0">
                <a:solidFill>
                  <a:srgbClr val="000000"/>
                </a:solidFill>
              </a:rPr>
              <a:t>dos casos novos de TB </a:t>
            </a:r>
            <a:r>
              <a:rPr lang="pt-BR" sz="1600" b="1" dirty="0" smtClean="0">
                <a:solidFill>
                  <a:srgbClr val="000000"/>
                </a:solidFill>
              </a:rPr>
              <a:t>pulmonar (</a:t>
            </a:r>
            <a:r>
              <a:rPr lang="pt-BR" sz="1600" b="1" dirty="0" smtClean="0">
                <a:solidFill>
                  <a:srgbClr val="000000"/>
                </a:solidFill>
              </a:rPr>
              <a:t>2018 e 2019) ;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t-BR" sz="700" b="1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 smtClean="0">
                <a:solidFill>
                  <a:srgbClr val="000000"/>
                </a:solidFill>
              </a:rPr>
              <a:t>Teste HIV </a:t>
            </a:r>
            <a:r>
              <a:rPr lang="pt-BR" sz="1600" b="1" u="sng" dirty="0"/>
              <a:t>≥</a:t>
            </a:r>
            <a:r>
              <a:rPr lang="pt-BR" sz="1600" b="1" u="sng" dirty="0" smtClean="0">
                <a:solidFill>
                  <a:srgbClr val="000000"/>
                </a:solidFill>
              </a:rPr>
              <a:t> 85%</a:t>
            </a:r>
            <a:r>
              <a:rPr lang="pt-BR" sz="1600" b="1" dirty="0" smtClean="0">
                <a:solidFill>
                  <a:srgbClr val="000000"/>
                </a:solidFill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</a:rPr>
              <a:t>de testagem entre os casos </a:t>
            </a:r>
            <a:r>
              <a:rPr lang="pt-BR" sz="1600" b="1" dirty="0">
                <a:solidFill>
                  <a:srgbClr val="000000"/>
                </a:solidFill>
              </a:rPr>
              <a:t>novos de </a:t>
            </a:r>
            <a:r>
              <a:rPr lang="pt-BR" sz="1600" b="1" dirty="0" smtClean="0">
                <a:solidFill>
                  <a:srgbClr val="000000"/>
                </a:solidFill>
              </a:rPr>
              <a:t>TB (</a:t>
            </a:r>
            <a:r>
              <a:rPr lang="pt-BR" sz="1600" b="1" dirty="0" smtClean="0">
                <a:solidFill>
                  <a:srgbClr val="000000"/>
                </a:solidFill>
              </a:rPr>
              <a:t>2018 e 2019);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b="1" u="sng" dirty="0">
                <a:solidFill>
                  <a:srgbClr val="000000"/>
                </a:solidFill>
              </a:rPr>
              <a:t>Avaliação de Contatos: ≥ </a:t>
            </a:r>
            <a:r>
              <a:rPr lang="pt-BR" sz="1600" b="1" u="sng" dirty="0" smtClean="0">
                <a:solidFill>
                  <a:srgbClr val="000000"/>
                </a:solidFill>
              </a:rPr>
              <a:t>88% </a:t>
            </a:r>
            <a:r>
              <a:rPr lang="pt-BR" sz="1600" b="1" dirty="0" smtClean="0">
                <a:solidFill>
                  <a:srgbClr val="000000"/>
                </a:solidFill>
              </a:rPr>
              <a:t>de contatos examinados dos casos </a:t>
            </a:r>
            <a:r>
              <a:rPr lang="pt-BR" sz="1600" b="1" dirty="0">
                <a:solidFill>
                  <a:srgbClr val="000000"/>
                </a:solidFill>
              </a:rPr>
              <a:t>novos de </a:t>
            </a:r>
            <a:r>
              <a:rPr lang="pt-BR" sz="1600" b="1" dirty="0" smtClean="0">
                <a:solidFill>
                  <a:srgbClr val="000000"/>
                </a:solidFill>
              </a:rPr>
              <a:t>TB </a:t>
            </a:r>
            <a:r>
              <a:rPr lang="pt-BR" sz="1600" b="1" dirty="0">
                <a:solidFill>
                  <a:srgbClr val="000000"/>
                </a:solidFill>
              </a:rPr>
              <a:t>pulmonar com confirmação </a:t>
            </a:r>
            <a:r>
              <a:rPr lang="pt-BR" sz="1600" b="1" dirty="0" smtClean="0">
                <a:solidFill>
                  <a:srgbClr val="000000"/>
                </a:solidFill>
              </a:rPr>
              <a:t>laboratorial (</a:t>
            </a:r>
            <a:r>
              <a:rPr lang="pt-BR" sz="1600" b="1" dirty="0" smtClean="0">
                <a:solidFill>
                  <a:srgbClr val="000000"/>
                </a:solidFill>
              </a:rPr>
              <a:t>2018 e 2019).</a:t>
            </a:r>
            <a:endParaRPr lang="pt-BR" sz="1600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dirty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85" y="660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1" y="247976"/>
            <a:ext cx="916497" cy="9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620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6857999"/>
          </a:xfrm>
          <a:prstGeom prst="rect">
            <a:avLst/>
          </a:prstGeom>
        </p:spPr>
      </p:pic>
      <p:pic>
        <p:nvPicPr>
          <p:cNvPr id="8195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04" y="183939"/>
            <a:ext cx="1295400" cy="645974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877" y="173276"/>
            <a:ext cx="1071563" cy="647041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635" y="171482"/>
            <a:ext cx="1095375" cy="647220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539" y="172733"/>
            <a:ext cx="1009650" cy="6459679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875" y="172788"/>
            <a:ext cx="1209675" cy="644968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228" y="183938"/>
            <a:ext cx="1162050" cy="6437299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6626" y="183970"/>
            <a:ext cx="1038225" cy="643726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4851" y="183970"/>
            <a:ext cx="1219200" cy="6437267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-9864" y="662773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*Dados parciais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867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6857999"/>
          </a:xfrm>
          <a:prstGeom prst="rect">
            <a:avLst/>
          </a:prstGeom>
        </p:spPr>
      </p:pic>
      <p:pic>
        <p:nvPicPr>
          <p:cNvPr id="8195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" y="384267"/>
            <a:ext cx="916497" cy="914273"/>
          </a:xfrm>
          <a:prstGeom prst="rect">
            <a:avLst/>
          </a:prstGeom>
        </p:spPr>
      </p:pic>
      <p:sp>
        <p:nvSpPr>
          <p:cNvPr id="12" name="Título 2"/>
          <p:cNvSpPr txBox="1">
            <a:spLocks/>
          </p:cNvSpPr>
          <p:nvPr/>
        </p:nvSpPr>
        <p:spPr bwMode="auto">
          <a:xfrm>
            <a:off x="624936" y="692696"/>
            <a:ext cx="7772400" cy="118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2º lugar: alcançaram 04 indicadores</a:t>
            </a:r>
            <a:b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5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49" y="2098779"/>
            <a:ext cx="1800675" cy="19384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997" y="4299030"/>
            <a:ext cx="1851530" cy="19470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528" y="2098778"/>
            <a:ext cx="5444807" cy="190986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739" y="4299030"/>
            <a:ext cx="5476387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6857999"/>
          </a:xfrm>
          <a:prstGeom prst="rect">
            <a:avLst/>
          </a:prstGeom>
        </p:spPr>
      </p:pic>
      <p:pic>
        <p:nvPicPr>
          <p:cNvPr id="8195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" y="384267"/>
            <a:ext cx="916497" cy="914273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9879"/>
              </p:ext>
            </p:extLst>
          </p:nvPr>
        </p:nvGraphicFramePr>
        <p:xfrm>
          <a:off x="161562" y="2431023"/>
          <a:ext cx="1695313" cy="201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9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REGIONAL DE </a:t>
                      </a:r>
                      <a:r>
                        <a:rPr lang="pt-BR" sz="1400" b="1" dirty="0" smtClean="0">
                          <a:effectLst/>
                        </a:rPr>
                        <a:t>SAÚDE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" marR="4580" marT="4576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Teófilo Otoni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" marR="4580" marT="45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788" y="2411972"/>
            <a:ext cx="7046337" cy="2015005"/>
          </a:xfrm>
          <a:prstGeom prst="rect">
            <a:avLst/>
          </a:prstGeom>
        </p:spPr>
      </p:pic>
      <p:sp>
        <p:nvSpPr>
          <p:cNvPr id="14" name="Título 2"/>
          <p:cNvSpPr txBox="1">
            <a:spLocks/>
          </p:cNvSpPr>
          <p:nvPr/>
        </p:nvSpPr>
        <p:spPr bwMode="auto">
          <a:xfrm>
            <a:off x="624936" y="692696"/>
            <a:ext cx="7772400" cy="118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1º lugar: alcançou 05 indicadores</a:t>
            </a:r>
            <a:br>
              <a:rPr lang="pt-B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36366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938"/>
            <a:ext cx="91344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tângulo 1"/>
          <p:cNvSpPr>
            <a:spLocks noChangeArrowheads="1"/>
          </p:cNvSpPr>
          <p:nvPr/>
        </p:nvSpPr>
        <p:spPr bwMode="auto">
          <a:xfrm rot="-1776669">
            <a:off x="5097495" y="363190"/>
            <a:ext cx="25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Teófilo Otoni</a:t>
            </a:r>
            <a:endParaRPr lang="pt-BR" altLang="pt-B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Retângulo 1"/>
          <p:cNvSpPr>
            <a:spLocks noChangeArrowheads="1"/>
          </p:cNvSpPr>
          <p:nvPr/>
        </p:nvSpPr>
        <p:spPr bwMode="auto">
          <a:xfrm rot="-1776669">
            <a:off x="6663282" y="1420455"/>
            <a:ext cx="109318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pt-BR" altLang="pt-BR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Alfenas</a:t>
            </a:r>
            <a:endParaRPr lang="pt-BR" altLang="pt-BR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tângulo 1"/>
          <p:cNvSpPr>
            <a:spLocks noChangeArrowheads="1"/>
          </p:cNvSpPr>
          <p:nvPr/>
        </p:nvSpPr>
        <p:spPr bwMode="auto">
          <a:xfrm rot="-1776669">
            <a:off x="6726314" y="1886030"/>
            <a:ext cx="204876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pt-BR" altLang="pt-BR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Patos de Minas</a:t>
            </a:r>
            <a:endParaRPr lang="pt-BR" altLang="pt-BR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66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187</Words>
  <Application>Microsoft Office PowerPoint</Application>
  <PresentationFormat>Apresentação na tela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Perpetua Titling MT</vt:lpstr>
      <vt:lpstr>Times New Roman</vt:lpstr>
      <vt:lpstr>Tema do Office</vt:lpstr>
      <vt:lpstr>Apresentação do PowerPoint</vt:lpstr>
      <vt:lpstr>Apresentação do PowerPoint</vt:lpstr>
      <vt:lpstr>Critérios</vt:lpstr>
      <vt:lpstr>Critérios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Cláudia Alves Daniel</dc:creator>
  <cp:lastModifiedBy>Renata Guimaraes Moreira Rocha</cp:lastModifiedBy>
  <cp:revision>505</cp:revision>
  <dcterms:created xsi:type="dcterms:W3CDTF">2016-01-06T14:34:07Z</dcterms:created>
  <dcterms:modified xsi:type="dcterms:W3CDTF">2019-11-27T15:15:49Z</dcterms:modified>
</cp:coreProperties>
</file>